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695" r:id="rId4"/>
  </p:sldMasterIdLst>
  <p:notesMasterIdLst>
    <p:notesMasterId r:id="rId47"/>
  </p:notesMasterIdLst>
  <p:sldIdLst>
    <p:sldId id="260" r:id="rId5"/>
    <p:sldId id="268" r:id="rId6"/>
    <p:sldId id="269" r:id="rId7"/>
    <p:sldId id="270" r:id="rId8"/>
    <p:sldId id="301" r:id="rId9"/>
    <p:sldId id="312" r:id="rId10"/>
    <p:sldId id="281" r:id="rId11"/>
    <p:sldId id="313" r:id="rId12"/>
    <p:sldId id="279" r:id="rId13"/>
    <p:sldId id="282" r:id="rId14"/>
    <p:sldId id="286" r:id="rId15"/>
    <p:sldId id="290" r:id="rId16"/>
    <p:sldId id="283" r:id="rId17"/>
    <p:sldId id="310" r:id="rId18"/>
    <p:sldId id="314" r:id="rId19"/>
    <p:sldId id="292" r:id="rId20"/>
    <p:sldId id="285" r:id="rId21"/>
    <p:sldId id="289" r:id="rId22"/>
    <p:sldId id="304" r:id="rId23"/>
    <p:sldId id="307" r:id="rId24"/>
    <p:sldId id="305" r:id="rId25"/>
    <p:sldId id="315" r:id="rId26"/>
    <p:sldId id="306" r:id="rId27"/>
    <p:sldId id="311" r:id="rId28"/>
    <p:sldId id="316" r:id="rId29"/>
    <p:sldId id="334" r:id="rId30"/>
    <p:sldId id="325" r:id="rId31"/>
    <p:sldId id="324" r:id="rId32"/>
    <p:sldId id="335" r:id="rId33"/>
    <p:sldId id="337" r:id="rId34"/>
    <p:sldId id="295" r:id="rId35"/>
    <p:sldId id="296" r:id="rId36"/>
    <p:sldId id="338" r:id="rId37"/>
    <p:sldId id="297" r:id="rId38"/>
    <p:sldId id="298" r:id="rId39"/>
    <p:sldId id="347" r:id="rId40"/>
    <p:sldId id="348" r:id="rId41"/>
    <p:sldId id="349" r:id="rId42"/>
    <p:sldId id="346" r:id="rId43"/>
    <p:sldId id="322" r:id="rId44"/>
    <p:sldId id="323" r:id="rId45"/>
    <p:sldId id="326" r:id="rId4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61" d="100"/>
          <a:sy n="61" d="100"/>
        </p:scale>
        <p:origin x="312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5F55073-017E-4F3C-8A62-4E1A556ABE34}" type="datetimeFigureOut">
              <a:rPr lang="en-US" smtClean="0"/>
              <a:t>6/21/2023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592E455-00FB-4C74-A494-2E87F89E52FB}" type="slidenum">
              <a:rPr lang="en-US" smtClean="0"/>
              <a:t>‹#›</a:t>
            </a:fld>
            <a:endParaRPr lang="en-US"/>
          </a:p>
        </p:txBody>
      </p:sp>
    </p:spTree>
    <p:extLst>
      <p:ext uri="{BB962C8B-B14F-4D97-AF65-F5344CB8AC3E}">
        <p14:creationId xmlns:p14="http://schemas.microsoft.com/office/powerpoint/2010/main" val="221447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92E455-00FB-4C74-A494-2E87F89E52FB}" type="slidenum">
              <a:rPr lang="en-US" smtClean="0"/>
              <a:t>1</a:t>
            </a:fld>
            <a:endParaRPr lang="en-US"/>
          </a:p>
        </p:txBody>
      </p:sp>
    </p:spTree>
    <p:extLst>
      <p:ext uri="{BB962C8B-B14F-4D97-AF65-F5344CB8AC3E}">
        <p14:creationId xmlns:p14="http://schemas.microsoft.com/office/powerpoint/2010/main" val="420771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  move from algorithm of four sequential steps to two tiers based on how EMS professionals work at the scene</a:t>
            </a:r>
          </a:p>
          <a:p>
            <a:r>
              <a:rPr lang="en-US" dirty="0"/>
              <a:t>Characteristics:</a:t>
            </a:r>
          </a:p>
          <a:p>
            <a:pPr marL="242757" indent="-242757">
              <a:buAutoNum type="arabicPeriod"/>
            </a:pPr>
            <a:r>
              <a:rPr lang="en-US" dirty="0"/>
              <a:t>Accessible &amp; simple</a:t>
            </a:r>
          </a:p>
          <a:p>
            <a:pPr marL="242757" indent="-242757">
              <a:buAutoNum type="arabicPeriod"/>
            </a:pPr>
            <a:r>
              <a:rPr lang="en-US" dirty="0"/>
              <a:t>Aligns with awareness of system capabilities</a:t>
            </a:r>
          </a:p>
          <a:p>
            <a:r>
              <a:rPr lang="en-US" dirty="0"/>
              <a:t>3.   Gets to “yes” in trauma center disposition as quickly as possible</a:t>
            </a:r>
          </a:p>
          <a:p>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5927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tier:  high risk for serious injury, transport to highest level trauma center available</a:t>
            </a:r>
          </a:p>
          <a:p>
            <a:r>
              <a:rPr lang="en-US" dirty="0"/>
              <a:t>     1. Injury patterns:  rapid visual markers</a:t>
            </a:r>
          </a:p>
          <a:p>
            <a:r>
              <a:rPr lang="en-US" dirty="0"/>
              <a:t>     2. Mental status &amp; vital signs:  physiologic indicators</a:t>
            </a:r>
          </a:p>
          <a:p>
            <a:r>
              <a:rPr lang="en-US" dirty="0"/>
              <a:t>Second tier:  moderate risk for serious injury, transport to nearest trauma center (not necessarily the highest level)</a:t>
            </a:r>
          </a:p>
          <a:p>
            <a:r>
              <a:rPr lang="en-US" dirty="0"/>
              <a:t>     1. Mechanism of injury</a:t>
            </a:r>
          </a:p>
          <a:p>
            <a:r>
              <a:rPr lang="en-US" dirty="0"/>
              <a:t>     2. EMS judgment</a:t>
            </a:r>
          </a:p>
          <a:p>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675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category:  left to right, injury patterns and mental status/vital signs</a:t>
            </a:r>
          </a:p>
          <a:p>
            <a:r>
              <a:rPr lang="en-US" dirty="0"/>
              <a:t>Patients to go to the highest-level care available</a:t>
            </a:r>
          </a:p>
          <a:p>
            <a:r>
              <a:rPr lang="en-US" dirty="0"/>
              <a:t>ALS intercept?</a:t>
            </a:r>
          </a:p>
          <a:p>
            <a:r>
              <a:rPr lang="en-US" dirty="0"/>
              <a:t>Air?</a:t>
            </a:r>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3100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 Injury Patterns</a:t>
            </a:r>
          </a:p>
          <a:p>
            <a:pPr marL="242757"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New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Active bleeding requiring a tourniquet or wound packing with continuous pressure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Clarified – re-worded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Penetrating injuries to the head, neck, torso, &amp; proximal extremities (took out to elbow &amp; knee)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Skull deformity, suspected skull fracture (no “open or depressed”)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Suspected spinal injury with new motor or sensory loss (instead of paralysis)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Chest wall instability, deformity or suspected flail chest (added “suspected”)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Suspected pelvic fracture </a:t>
            </a:r>
            <a:r>
              <a:rPr lang="en-US" sz="1100" dirty="0">
                <a:latin typeface="Calibri" panose="020F0502020204030204" pitchFamily="34" charset="0"/>
                <a:ea typeface="Times New Roman" panose="02020603050405020304" pitchFamily="18" charset="0"/>
                <a:cs typeface="Calibri" panose="020F0502020204030204" pitchFamily="34" charset="0"/>
              </a:rPr>
              <a:t>(added “suspected”)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Suspected fracture of two or more proximal long bones </a:t>
            </a:r>
            <a:r>
              <a:rPr lang="en-US" sz="1100" dirty="0">
                <a:latin typeface="Calibri" panose="020F0502020204030204" pitchFamily="34" charset="0"/>
                <a:ea typeface="Times New Roman" panose="02020603050405020304" pitchFamily="18" charset="0"/>
                <a:cs typeface="Calibri" panose="020F0502020204030204" pitchFamily="34" charset="0"/>
              </a:rPr>
              <a:t>(added “suspected”)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Retained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Crushed, degloved, mangled, or pulseless extremity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spcAft>
                <a:spcPts val="849"/>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Amputation proximal to wrist or ankle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889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one set of vital signs, there are now different sets for adult, pediatric, and geriatric. These are outlined on the next slide.</a:t>
            </a:r>
          </a:p>
          <a:p>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7D96D1A9-4318-A346-B64C-A6B8A180D8A0}" type="slidenum">
              <a:rPr lang="en-US">
                <a:solidFill>
                  <a:prstClr val="black"/>
                </a:solidFill>
                <a:latin typeface="Calibri" panose="020F0502020204030204"/>
              </a:rPr>
              <a:pPr defTabSz="942289">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83364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2757" indent="-242757">
              <a:lnSpc>
                <a:spcPct val="107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New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Heart rate &gt; SBP for adults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Respiratory distress or need for respiratory support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Room-air pulse oximetry &lt; 90 mmHg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Modified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Motor GCS &lt; 6 (was overall less than 13 but now no calculations needed. “Can you look at me?” If they can, passes, if not – transport)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SBP &lt; 70 mmHg + (2 x age), for children 0-9 years (added as different from adult)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Retained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SBP &lt; 90 mmHg &amp; &lt; 110 in older adults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spcAft>
                <a:spcPts val="849"/>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RR &lt; 10 or &gt; 29 breaths/minute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71029">
              <a:defRPr/>
            </a:pPr>
            <a:fld id="{826F5F04-63F7-43CF-A6BE-49F6918B6087}" type="slidenum">
              <a:rPr lang="en-US">
                <a:solidFill>
                  <a:prstClr val="black"/>
                </a:solidFill>
                <a:latin typeface="Calibri" panose="020F0502020204030204"/>
              </a:rPr>
              <a:pPr defTabSz="971029">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413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category:  left to right, starts with mechanism of injury and proceeds to EMS judgment</a:t>
            </a:r>
          </a:p>
          <a:p>
            <a:r>
              <a:rPr lang="en-US" dirty="0"/>
              <a:t>Patients to go to the nearest trauma center</a:t>
            </a:r>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05438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567" y="4639003"/>
            <a:ext cx="5884532" cy="4516837"/>
          </a:xfrm>
        </p:spPr>
        <p:txBody>
          <a:bodyPr/>
          <a:lstStyle/>
          <a:p>
            <a:pPr marL="242757"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New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Child (Age 0-9 years) unrestrained or in unsecured child safety seat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Modified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defTabSz="971029">
              <a:lnSpc>
                <a:spcPct val="107000"/>
              </a:lnSpc>
              <a:buFont typeface="+mj-lt"/>
              <a:buAutoNum type="arabicPeriod"/>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Significant intrusion (including roof) &gt; 12 inches occupant site or &gt; 18 inches any site or need for extrication of the entrapped patient (added extrication)</a:t>
            </a:r>
          </a:p>
          <a:p>
            <a:pPr marL="1213787" lvl="2" indent="-242757" defTabSz="971029">
              <a:lnSpc>
                <a:spcPct val="107000"/>
              </a:lnSpc>
              <a:buFont typeface="+mj-lt"/>
              <a:buAutoNum type="arabicPeriod"/>
              <a:defRPr/>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“Extrication” does not include simple confinement. For example, cutting a post or popping a door to gain access for an otherwise stable patient who is unable to open a door is NOT extrication.</a:t>
            </a:r>
            <a:r>
              <a:rPr lang="en-US" sz="1100" dirty="0">
                <a:latin typeface="Calibri" panose="020F0502020204030204" pitchFamily="34" charset="0"/>
                <a:ea typeface="Calibri" panose="020F0502020204030204" pitchFamily="34" charset="0"/>
                <a:cs typeface="Times New Roman" panose="02020603050405020304" pitchFamily="18" charset="0"/>
              </a:rPr>
              <a:t> Extrication here is more complex involving time greater than 5 minutes and/or impingement on the patient.  Entrapment is not confinement.</a:t>
            </a:r>
          </a:p>
          <a:p>
            <a:pPr marL="728272" lvl="1"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Rider separated from transport vehicle – not just “ejection from automobile”</a:t>
            </a:r>
          </a:p>
          <a:p>
            <a:pPr marL="728272" lvl="1"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Fall from height &gt; 10 feet (all ages now instead of different heights or “times the height of…”)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Clarified:  pedestrian/Bicycle rider thrown, run over, or with significant impact (no speed limit)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Retained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Ejection (partial or complete) from automobile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Death in passenger compartment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spcAft>
                <a:spcPts val="849"/>
              </a:spcAft>
              <a:buFont typeface="+mj-lt"/>
              <a:buAutoNum type="arabicPeriod"/>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Vehicle telemetry data consistent with severe injury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65061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2757"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New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Low level falls in young children (age ≤ 5 years) or older adults (age ≥ 65 years) with significant head impact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Suspicion of child abuse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Special, high resource healthcare needs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Modified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Anticoagulation use (all trauma, not just head injuries)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42757" indent="-242757">
              <a:lnSpc>
                <a:spcPct val="107000"/>
              </a:lnSpc>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Retained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Pregnancy &gt; 20 weeks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Burns in conjunction with trauma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spcAft>
                <a:spcPts val="849"/>
              </a:spcAft>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Children should be triaged preferentially to pediatric capable trauma centers</a:t>
            </a:r>
          </a:p>
          <a:p>
            <a:pPr marL="728272" lvl="1" indent="-242757">
              <a:lnSpc>
                <a:spcPct val="107000"/>
              </a:lnSpc>
              <a:spcAft>
                <a:spcPts val="849"/>
              </a:spcAft>
              <a:buFont typeface="+mj-lt"/>
              <a:buAutoNum type="arabicPeriod"/>
            </a:pPr>
            <a:r>
              <a:rPr lang="en-US" dirty="0">
                <a:latin typeface="Calibri" panose="020F0502020204030204" pitchFamily="34" charset="0"/>
                <a:ea typeface="Yu Mincho" panose="02020400000000000000" pitchFamily="18" charset="-128"/>
                <a:cs typeface="Calibri" panose="020F0502020204030204" pitchFamily="34" charset="0"/>
              </a:rPr>
              <a:t>As always, if concerned take to a trauma center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7867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Appreciate the context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Not for mass casualties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28272" lvl="1" indent="-242757">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is a field triage guideline for prehospital use</a:t>
            </a:r>
          </a:p>
          <a:p>
            <a:r>
              <a:rPr lang="en-US" dirty="0">
                <a:solidFill>
                  <a:srgbClr val="002060"/>
                </a:solidFill>
                <a:latin typeface="Arial" panose="020B0604020202020204" pitchFamily="34" charset="0"/>
                <a:cs typeface="Arial" panose="020B0604020202020204" pitchFamily="34" charset="0"/>
              </a:rPr>
              <a:t>Know your local and regional trauma resources</a:t>
            </a:r>
          </a:p>
          <a:p>
            <a:pPr marL="667583" lvl="1" indent="-182068">
              <a:buFont typeface="Arial" panose="020B0604020202020204" pitchFamily="34" charset="0"/>
              <a:buChar char="•"/>
            </a:pPr>
            <a:r>
              <a:rPr lang="en-US" sz="2000" dirty="0">
                <a:latin typeface="Calibri" panose="020F0502020204030204" pitchFamily="34" charset="0"/>
                <a:ea typeface="Calibri" panose="020F0502020204030204" pitchFamily="34" charset="0"/>
              </a:rPr>
              <a:t>What are the possible patient destinations and trauma capabilities?</a:t>
            </a:r>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Encourage adoption by local and state EMS agencies</a:t>
            </a:r>
          </a:p>
          <a:p>
            <a:r>
              <a:rPr lang="en-US" dirty="0">
                <a:solidFill>
                  <a:srgbClr val="002060"/>
                </a:solidFill>
                <a:latin typeface="Arial" panose="020B0604020202020204" pitchFamily="34" charset="0"/>
                <a:cs typeface="Arial" panose="020B0604020202020204" pitchFamily="34" charset="0"/>
              </a:rPr>
              <a:t>Sustain education and training</a:t>
            </a:r>
          </a:p>
          <a:p>
            <a:pPr marL="667583" lvl="1" indent="-182068">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Individual &amp; group initial training on the new guideline</a:t>
            </a:r>
          </a:p>
          <a:p>
            <a:pPr marL="667583" lvl="1" indent="-182068">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Use posters, protocols, &amp; badge cards</a:t>
            </a:r>
          </a:p>
          <a:p>
            <a:pPr marL="667583" lvl="1" indent="-182068">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Refresh knowledge as part of your continuing education</a:t>
            </a:r>
          </a:p>
          <a:p>
            <a:r>
              <a:rPr lang="en-US" dirty="0">
                <a:solidFill>
                  <a:srgbClr val="002060"/>
                </a:solidFill>
                <a:latin typeface="Arial" panose="020B0604020202020204" pitchFamily="34" charset="0"/>
                <a:cs typeface="Arial" panose="020B0604020202020204" pitchFamily="34" charset="0"/>
              </a:rPr>
              <a:t>Track use and outcomes through performance improvement</a:t>
            </a:r>
          </a:p>
          <a:p>
            <a:pPr marL="667583" lvl="1" indent="-182068">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Review over- &amp; under-triage by criteria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67583" lvl="1" indent="-182068">
              <a:lnSpc>
                <a:spcPct val="107000"/>
              </a:lnSpc>
              <a:spcAft>
                <a:spcPts val="849"/>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Inform sustainment training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2060"/>
              </a:solidFill>
              <a:latin typeface="Arial" panose="020B0604020202020204" pitchFamily="34" charset="0"/>
              <a:cs typeface="Arial" panose="020B0604020202020204" pitchFamily="34" charset="0"/>
            </a:endParaRPr>
          </a:p>
          <a:p>
            <a:pPr>
              <a:lnSpc>
                <a:spcPct val="107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242757" indent="-242757">
              <a:lnSpc>
                <a:spcPct val="107000"/>
              </a:lnSpc>
              <a:buFont typeface="+mj-lt"/>
              <a:buAutoNum type="alphaLcPeriod"/>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9624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7D96D1A9-4318-A346-B64C-A6B8A180D8A0}" type="slidenum">
              <a:rPr lang="en-US">
                <a:solidFill>
                  <a:prstClr val="black"/>
                </a:solidFill>
                <a:latin typeface="Calibri" panose="020F0502020204030204"/>
              </a:rPr>
              <a:pPr defTabSz="94228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07611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latin typeface="Calibri" panose="020F0502020204030204" pitchFamily="34" charset="0"/>
                <a:ea typeface="Calibri" panose="020F0502020204030204" pitchFamily="34" charset="0"/>
                <a:cs typeface="Calibri" panose="020F0502020204030204" pitchFamily="34" charset="0"/>
              </a:rPr>
              <a:t>Encourage adoption by local &amp; state EMS agencies, as well as regional &amp; state trauma systems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t>Get everyone on the same page!</a:t>
            </a:r>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82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local trauma centers, designations (differences), &amp; capabilities</a:t>
            </a:r>
          </a:p>
          <a:p>
            <a:r>
              <a:rPr lang="en-US" dirty="0"/>
              <a:t>May have state map with distance to trauma centers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4212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local protocol or state guidelines/requirements for EMS transport plans</a:t>
            </a:r>
          </a:p>
          <a:p>
            <a:endParaRPr lang="en-US" dirty="0"/>
          </a:p>
        </p:txBody>
      </p:sp>
      <p:sp>
        <p:nvSpPr>
          <p:cNvPr id="4" name="Slide Number Placeholder 3"/>
          <p:cNvSpPr>
            <a:spLocks noGrp="1"/>
          </p:cNvSpPr>
          <p:nvPr>
            <p:ph type="sldNum" sz="quarter" idx="5"/>
          </p:nvPr>
        </p:nvSpPr>
        <p:spPr/>
        <p:txBody>
          <a:bodyPr/>
          <a:lstStyle/>
          <a:p>
            <a:pPr defTabSz="942289">
              <a:defRPr/>
            </a:pPr>
            <a:fld id="{D79F3E2F-7928-4C78-B370-4305F468C887}" type="slidenum">
              <a:rPr lang="en-US">
                <a:solidFill>
                  <a:prstClr val="black"/>
                </a:solidFill>
                <a:latin typeface="Calibri" panose="020F0502020204030204"/>
              </a:rPr>
              <a:pPr defTabSz="94228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00609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local protocols on ALS intercepts &amp; air activation. How does this guideline impact those?</a:t>
            </a:r>
          </a:p>
          <a:p>
            <a:r>
              <a:rPr lang="en-US" dirty="0"/>
              <a:t>When will these services auto-deploy in your area?</a:t>
            </a:r>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7142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35013"/>
            <a:ext cx="6529388" cy="3673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4215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add presenter contact info as appropriate</a:t>
            </a:r>
          </a:p>
        </p:txBody>
      </p:sp>
      <p:sp>
        <p:nvSpPr>
          <p:cNvPr id="4" name="Slide Number Placeholder 3"/>
          <p:cNvSpPr>
            <a:spLocks noGrp="1"/>
          </p:cNvSpPr>
          <p:nvPr>
            <p:ph type="sldNum" sz="quarter" idx="5"/>
          </p:nvPr>
        </p:nvSpPr>
        <p:spPr/>
        <p:txBody>
          <a:bodyPr/>
          <a:lstStyle/>
          <a:p>
            <a:pPr defTabSz="942289">
              <a:defRPr/>
            </a:pPr>
            <a:fld id="{7D96D1A9-4318-A346-B64C-A6B8A180D8A0}" type="slidenum">
              <a:rPr lang="en-US">
                <a:solidFill>
                  <a:prstClr val="black"/>
                </a:solidFill>
                <a:latin typeface="Calibri" panose="020F0502020204030204"/>
              </a:rPr>
              <a:pPr defTabSz="942289">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906342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67E44BA-FF97-44F1-A41B-FB59B14CAA75}" type="slidenum">
              <a:rPr lang="en-US">
                <a:solidFill>
                  <a:prstClr val="black"/>
                </a:solidFill>
                <a:latin typeface="Calibri" panose="020F0502020204030204"/>
              </a:rPr>
              <a:pPr defTabSz="942289">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873523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cases.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These patient cases and discussion points include a mix of urban, suburban, and rural settings and resources for you and the trainees to consider when making triage decisions. </a:t>
            </a:r>
          </a:p>
          <a:p>
            <a:pPr defTabSz="942289">
              <a:defRPr/>
            </a:pPr>
            <a:r>
              <a:rPr lang="en-US" dirty="0"/>
              <a:t>It is important to discuss how system resources can impact triage decision making, including bypassing other hospitals, selection of the level of trauma center, and/or use of air medical transport.  </a:t>
            </a:r>
          </a:p>
          <a:p>
            <a:endParaRPr lang="en-US" dirty="0"/>
          </a:p>
          <a:p>
            <a:r>
              <a:rPr lang="en-US" dirty="0"/>
              <a:t>The cases contain the ABCD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267853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cases.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These patient cases and discussion points include a mix of urban, suburban, and rural settings and resources for you and the trainees to consider when making triage decisions. </a:t>
            </a:r>
          </a:p>
          <a:p>
            <a:pPr defTabSz="942289">
              <a:defRPr/>
            </a:pPr>
            <a:r>
              <a:rPr lang="en-US" dirty="0"/>
              <a:t>It is important to discuss how system resources can impact triage decision making, including bypassing other hospitals, selection of the level of trauma center, and/or use of air medical transport.  </a:t>
            </a:r>
          </a:p>
          <a:p>
            <a:endParaRPr lang="en-US" dirty="0"/>
          </a:p>
          <a:p>
            <a:r>
              <a:rPr lang="en-US" dirty="0"/>
              <a:t>The cases contain the ABCD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654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If you have not already, review the Field Triage Guidelines here. </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394188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35013"/>
            <a:ext cx="6529388" cy="3673475"/>
          </a:xfrm>
        </p:spPr>
      </p:sp>
      <p:sp>
        <p:nvSpPr>
          <p:cNvPr id="3" name="Notes Placeholder 2"/>
          <p:cNvSpPr>
            <a:spLocks noGrp="1"/>
          </p:cNvSpPr>
          <p:nvPr>
            <p:ph type="body" idx="1"/>
          </p:nvPr>
        </p:nvSpPr>
        <p:spPr/>
        <p:txBody>
          <a:bodyPr/>
          <a:lstStyle/>
          <a:p>
            <a:r>
              <a:rPr lang="en-US" dirty="0"/>
              <a:t>Modifications to the PowerPoint are allowed to include the addition of local resources. Changes to the guideline graphic or any logo copyrighted by ACS are not allowed.</a:t>
            </a:r>
          </a:p>
        </p:txBody>
      </p:sp>
      <p:sp>
        <p:nvSpPr>
          <p:cNvPr id="4" name="Slide Number Placeholder 3"/>
          <p:cNvSpPr>
            <a:spLocks noGrp="1"/>
          </p:cNvSpPr>
          <p:nvPr>
            <p:ph type="sldNum" sz="quarter" idx="10"/>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28773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defTabSz="942289">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661705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defTabSz="942289">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405353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defTabSz="942289">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1280729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u="sng" dirty="0"/>
              <a:t>Discussion Points:</a:t>
            </a:r>
            <a:r>
              <a:rPr lang="en-US" u="none" dirty="0"/>
              <a:t> </a:t>
            </a:r>
          </a:p>
          <a:p>
            <a:pPr defTabSz="942289">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67155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u="sng" dirty="0"/>
              <a:t>Discussion Points:</a:t>
            </a:r>
            <a:r>
              <a:rPr lang="en-US" u="none" dirty="0"/>
              <a:t> </a:t>
            </a:r>
          </a:p>
          <a:p>
            <a:pPr defTabSz="942289">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3467300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u="sng" dirty="0"/>
              <a:t>Discussion Points:</a:t>
            </a:r>
            <a:r>
              <a:rPr lang="en-US" u="none" dirty="0"/>
              <a:t> </a:t>
            </a:r>
          </a:p>
          <a:p>
            <a:pPr defTabSz="942289">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046677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2911781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944116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1116677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616529"/>
          </a:xfrm>
        </p:spPr>
        <p:txBody>
          <a:bodyPr/>
          <a:lstStyle/>
          <a:p>
            <a:r>
              <a:rPr lang="en-US" u="sng" dirty="0"/>
              <a:t>Discussion Points:</a:t>
            </a:r>
            <a:r>
              <a:rPr lang="en-US" u="none" dirty="0"/>
              <a:t> </a:t>
            </a:r>
            <a:endParaRPr lang="en-US" i="1" dirty="0"/>
          </a:p>
          <a:p>
            <a:r>
              <a:rPr lang="en-US" b="0" dirty="0"/>
              <a:t>Criterion demonstrated – </a:t>
            </a:r>
          </a:p>
          <a:p>
            <a:pPr defTabSz="942289">
              <a:defRPr/>
            </a:pPr>
            <a:r>
              <a:rPr lang="en-US" dirty="0"/>
              <a:t>1. Fall from height &gt;10 feet (all ages) </a:t>
            </a:r>
            <a:r>
              <a:rPr lang="en-US" dirty="0">
                <a:sym typeface="Wingdings" panose="05000000000000000000" pitchFamily="2" charset="2"/>
              </a:rPr>
              <a:t> YELLOW criteria, should go to trauma center not necessarily highest level available (if no RED criteria met) </a:t>
            </a:r>
            <a:endParaRPr lang="en-US" dirty="0"/>
          </a:p>
          <a:p>
            <a:r>
              <a:rPr lang="en-US" dirty="0"/>
              <a:t>2. Suspected spinal injury: New onset motor or sensory loss </a:t>
            </a:r>
            <a:r>
              <a:rPr lang="en-US" dirty="0">
                <a:sym typeface="Wingdings" panose="05000000000000000000" pitchFamily="2" charset="2"/>
              </a:rPr>
              <a:t> RED criterion, should go to highest level trauma center available</a:t>
            </a:r>
            <a:endParaRPr lang="en-US" dirty="0"/>
          </a:p>
          <a:p>
            <a:endParaRPr lang="en-US" b="0" dirty="0"/>
          </a:p>
          <a:p>
            <a:pPr defTabSz="942289">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defTabSz="942289">
              <a:defRPr/>
            </a:pPr>
            <a:endParaRPr lang="en-US" b="0" dirty="0"/>
          </a:p>
          <a:p>
            <a:r>
              <a:rPr lang="en-US" b="0" dirty="0"/>
              <a:t>Bypass other centers – Community hospital and Level III trauma center (especially if Air transport available) </a:t>
            </a:r>
          </a:p>
          <a:p>
            <a:endParaRPr lang="en-US" b="0" dirty="0"/>
          </a:p>
          <a:p>
            <a:pPr defTabSz="942289">
              <a:defRPr/>
            </a:pPr>
            <a:r>
              <a:rPr lang="en-US" b="0" dirty="0"/>
              <a:t>Patient destination – </a:t>
            </a:r>
            <a:r>
              <a:rPr lang="en-US" dirty="0"/>
              <a:t>Level I trauma center. Patient may need to go to Level III depending on conditions, such as unavailability of Air transport and/or mutual aid EMS coverage. </a:t>
            </a:r>
          </a:p>
          <a:p>
            <a:pPr defTabSz="942289">
              <a:defRPr/>
            </a:pPr>
            <a:endParaRPr lang="en-US" b="0" dirty="0"/>
          </a:p>
          <a:p>
            <a:pPr defTabSz="942289">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2899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35013"/>
            <a:ext cx="6529388" cy="3673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23188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641903"/>
          </a:xfrm>
        </p:spPr>
        <p:txBody>
          <a:bodyPr/>
          <a:lstStyle/>
          <a:p>
            <a:r>
              <a:rPr lang="en-US" u="sng" dirty="0"/>
              <a:t>Discussion Points:</a:t>
            </a:r>
            <a:r>
              <a:rPr lang="en-US" u="none" dirty="0"/>
              <a:t> </a:t>
            </a:r>
            <a:endParaRPr lang="en-US" i="1" dirty="0"/>
          </a:p>
          <a:p>
            <a:r>
              <a:rPr lang="en-US" b="0" dirty="0"/>
              <a:t>Criterion demonstrated – </a:t>
            </a:r>
          </a:p>
          <a:p>
            <a:pPr defTabSz="942289">
              <a:defRPr/>
            </a:pPr>
            <a:r>
              <a:rPr lang="en-US" dirty="0"/>
              <a:t>1. Fall from height &gt;10 feet (all ages) </a:t>
            </a:r>
            <a:r>
              <a:rPr lang="en-US" dirty="0">
                <a:sym typeface="Wingdings" panose="05000000000000000000" pitchFamily="2" charset="2"/>
              </a:rPr>
              <a:t> YELLOW criteria, should go to trauma center not necessarily highest level available (if no RED criteria met) </a:t>
            </a:r>
            <a:endParaRPr lang="en-US" dirty="0"/>
          </a:p>
          <a:p>
            <a:r>
              <a:rPr lang="en-US" dirty="0"/>
              <a:t>2. Suspected spinal injury: New onset motor or sensory loss </a:t>
            </a:r>
            <a:r>
              <a:rPr lang="en-US" dirty="0">
                <a:sym typeface="Wingdings" panose="05000000000000000000" pitchFamily="2" charset="2"/>
              </a:rPr>
              <a:t> RED criterion, should go to highest level trauma center available</a:t>
            </a:r>
            <a:endParaRPr lang="en-US" dirty="0"/>
          </a:p>
          <a:p>
            <a:endParaRPr lang="en-US" b="0" dirty="0"/>
          </a:p>
          <a:p>
            <a:pPr defTabSz="942289">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defTabSz="942289">
              <a:defRPr/>
            </a:pPr>
            <a:endParaRPr lang="en-US" b="0" dirty="0"/>
          </a:p>
          <a:p>
            <a:r>
              <a:rPr lang="en-US" b="0" dirty="0"/>
              <a:t>Bypass other centers – Community hospital and Level III trauma center (especially if Air transport available) </a:t>
            </a:r>
          </a:p>
          <a:p>
            <a:endParaRPr lang="en-US" b="0" dirty="0"/>
          </a:p>
          <a:p>
            <a:pPr defTabSz="942289">
              <a:defRPr/>
            </a:pPr>
            <a:r>
              <a:rPr lang="en-US" b="0" dirty="0"/>
              <a:t>Patient destination – </a:t>
            </a:r>
            <a:r>
              <a:rPr lang="en-US" dirty="0"/>
              <a:t>Level I trauma center. Patient may need to go to Level III depending on conditions, such as unavailability of Air transport and/or mutual aid EMS coverage. </a:t>
            </a:r>
          </a:p>
          <a:p>
            <a:pPr defTabSz="942289">
              <a:defRPr/>
            </a:pPr>
            <a:endParaRPr lang="en-US" b="0" dirty="0"/>
          </a:p>
          <a:p>
            <a:pPr defTabSz="942289">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98912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654590"/>
          </a:xfrm>
        </p:spPr>
        <p:txBody>
          <a:bodyPr/>
          <a:lstStyle/>
          <a:p>
            <a:r>
              <a:rPr lang="en-US" u="sng" dirty="0"/>
              <a:t>Discussion Points:</a:t>
            </a:r>
            <a:r>
              <a:rPr lang="en-US" u="none" dirty="0"/>
              <a:t> </a:t>
            </a:r>
            <a:endParaRPr lang="en-US" i="1" dirty="0"/>
          </a:p>
          <a:p>
            <a:r>
              <a:rPr lang="en-US" b="0" dirty="0"/>
              <a:t>Criterion demonstrated – </a:t>
            </a:r>
          </a:p>
          <a:p>
            <a:pPr defTabSz="942289">
              <a:defRPr/>
            </a:pPr>
            <a:r>
              <a:rPr lang="en-US" dirty="0"/>
              <a:t>1. Fall from height &gt;10 feet (all ages) </a:t>
            </a:r>
            <a:r>
              <a:rPr lang="en-US" dirty="0">
                <a:sym typeface="Wingdings" panose="05000000000000000000" pitchFamily="2" charset="2"/>
              </a:rPr>
              <a:t> YELLOW criteria, should go to trauma center not necessarily highest level available (if no RED criteria met) </a:t>
            </a:r>
            <a:endParaRPr lang="en-US" dirty="0"/>
          </a:p>
          <a:p>
            <a:r>
              <a:rPr lang="en-US" dirty="0"/>
              <a:t>2. Suspected spinal injury: New onset motor or sensory loss </a:t>
            </a:r>
            <a:r>
              <a:rPr lang="en-US" dirty="0">
                <a:sym typeface="Wingdings" panose="05000000000000000000" pitchFamily="2" charset="2"/>
              </a:rPr>
              <a:t> RED criterion, should go to highest level trauma center available</a:t>
            </a:r>
            <a:endParaRPr lang="en-US" dirty="0"/>
          </a:p>
          <a:p>
            <a:endParaRPr lang="en-US" b="0" dirty="0"/>
          </a:p>
          <a:p>
            <a:pPr defTabSz="942289">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defTabSz="942289">
              <a:defRPr/>
            </a:pPr>
            <a:endParaRPr lang="en-US" b="0" dirty="0"/>
          </a:p>
          <a:p>
            <a:r>
              <a:rPr lang="en-US" b="0" dirty="0"/>
              <a:t>Bypass other centers – Community hospital and Level III trauma center (especially if Air transport available) </a:t>
            </a:r>
          </a:p>
          <a:p>
            <a:endParaRPr lang="en-US" b="0" dirty="0"/>
          </a:p>
          <a:p>
            <a:pPr defTabSz="942289">
              <a:defRPr/>
            </a:pPr>
            <a:r>
              <a:rPr lang="en-US" b="0" dirty="0"/>
              <a:t>Patient destination – </a:t>
            </a:r>
            <a:r>
              <a:rPr lang="en-US" dirty="0"/>
              <a:t>Level I trauma center. Patient may need to go to Level III depending on conditions, such as unavailability of Air transport and/or mutual aid EMS coverage. </a:t>
            </a:r>
          </a:p>
          <a:p>
            <a:pPr defTabSz="942289">
              <a:defRPr/>
            </a:pPr>
            <a:endParaRPr lang="en-US" b="0" dirty="0"/>
          </a:p>
          <a:p>
            <a:pPr defTabSz="942289">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0980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pPr defTabSz="942289">
              <a:defRPr/>
            </a:pPr>
            <a:r>
              <a:rPr lang="en-US" dirty="0">
                <a:latin typeface="Arial" panose="020B0604020202020204" pitchFamily="34" charset="0"/>
                <a:cs typeface="Arial" panose="020B0604020202020204" pitchFamily="34" charset="0"/>
              </a:rPr>
              <a:t>Emphasize, particularly for new trainees, that it will be important to understand the system they ultimately practice in. The resources may include trauma centers of different levels, non-trauma center hospitals, air medical transport resources, other EMS coverage, or need for mutual aid. </a:t>
            </a:r>
            <a:r>
              <a:rPr lang="en-US">
                <a:latin typeface="Arial" panose="020B0604020202020204" pitchFamily="34" charset="0"/>
                <a:cs typeface="Arial" panose="020B0604020202020204" pitchFamily="34" charset="0"/>
              </a:rPr>
              <a:t>Additionally, it is important to consider geographic constraints or other challenges unique to the EMS and trauma system.</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42289">
              <a:defRPr/>
            </a:pPr>
            <a:fld id="{BDD1EB6A-D915-4F90-B9A2-D3F0CF37B2EB}" type="slidenum">
              <a:rPr lang="en-US">
                <a:solidFill>
                  <a:prstClr val="black"/>
                </a:solidFill>
                <a:latin typeface="Calibri" panose="020F0502020204030204"/>
              </a:rPr>
              <a:pPr defTabSz="942289">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209363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5389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35013"/>
            <a:ext cx="6529388" cy="3673475"/>
          </a:xfrm>
        </p:spPr>
      </p:sp>
      <p:sp>
        <p:nvSpPr>
          <p:cNvPr id="3" name="Notes Placeholder 2"/>
          <p:cNvSpPr>
            <a:spLocks noGrp="1"/>
          </p:cNvSpPr>
          <p:nvPr>
            <p:ph type="body" idx="1"/>
          </p:nvPr>
        </p:nvSpPr>
        <p:spPr/>
        <p:txBody>
          <a:bodyPr/>
          <a:lstStyle/>
          <a:p>
            <a:pPr>
              <a:lnSpc>
                <a:spcPct val="115000"/>
              </a:lnSpc>
              <a:spcAft>
                <a:spcPts val="1062"/>
              </a:spcAft>
            </a:pPr>
            <a:r>
              <a:rPr lang="en-US" dirty="0">
                <a:latin typeface="Calibri" panose="020F0502020204030204" pitchFamily="34" charset="0"/>
                <a:ea typeface="Calibri" panose="020F0502020204030204" pitchFamily="34" charset="0"/>
                <a:cs typeface="Times New Roman" panose="02020603050405020304" pitchFamily="18" charset="0"/>
              </a:rPr>
              <a:t>For three decades, the Guideline has been widely adopted by trauma systems in the United States to support decision making by EMS clinicians in transport destination determinations for injured patients. The goal has been to ensure that seriously injured patients are transported to the most clinically appropriate trauma centers. </a:t>
            </a:r>
          </a:p>
          <a:p>
            <a:pPr defTabSz="971029">
              <a:defRPr/>
            </a:pPr>
            <a:endParaRPr lang="en-US" dirty="0">
              <a:solidFill>
                <a:prstClr val="black"/>
              </a:solidFill>
              <a:latin typeface="Calibri" panose="020F0502020204030204"/>
            </a:endParaRPr>
          </a:p>
          <a:p>
            <a:pPr defTabSz="971029">
              <a:defRPr/>
            </a:pPr>
            <a:r>
              <a:rPr lang="en-US" dirty="0">
                <a:solidFill>
                  <a:prstClr val="black"/>
                </a:solidFill>
                <a:latin typeface="Calibri" panose="020F0502020204030204"/>
              </a:rPr>
              <a:t>The Guideline helps to minimize variation in destination decisions. </a:t>
            </a:r>
          </a:p>
          <a:p>
            <a:pPr defTabSz="971029">
              <a:defRPr/>
            </a:pPr>
            <a:endParaRPr lang="en-US" dirty="0">
              <a:solidFill>
                <a:prstClr val="black"/>
              </a:solidFill>
              <a:latin typeface="Calibri" panose="020F0502020204030204"/>
            </a:endParaRPr>
          </a:p>
          <a:p>
            <a:pPr defTabSz="971029">
              <a:defRPr/>
            </a:pPr>
            <a:endParaRPr lang="en-US" dirty="0">
              <a:solidFill>
                <a:prstClr val="black"/>
              </a:solidFill>
              <a:latin typeface="Calibri" panose="020F0502020204030204"/>
            </a:endParaRPr>
          </a:p>
          <a:p>
            <a:pPr defTabSz="971029">
              <a:defRPr/>
            </a:pPr>
            <a:endParaRPr lang="en-US" dirty="0">
              <a:solidFill>
                <a:prstClr val="black"/>
              </a:solidFill>
              <a:latin typeface="Calibri" panose="020F0502020204030204"/>
            </a:endParaRPr>
          </a:p>
          <a:p>
            <a:pPr>
              <a:lnSpc>
                <a:spcPct val="107000"/>
              </a:lnSpc>
            </a:pPr>
            <a:endParaRPr lang="en-US" dirty="0"/>
          </a:p>
          <a:p>
            <a:pPr>
              <a:lnSpc>
                <a:spcPct val="107000"/>
              </a:lnSpc>
            </a:pPr>
            <a:endParaRPr lang="en-US" dirty="0"/>
          </a:p>
        </p:txBody>
      </p:sp>
      <p:sp>
        <p:nvSpPr>
          <p:cNvPr id="4" name="Slide Number Placeholder 3"/>
          <p:cNvSpPr>
            <a:spLocks noGrp="1"/>
          </p:cNvSpPr>
          <p:nvPr>
            <p:ph type="sldNum" sz="quarter" idx="5"/>
          </p:nvPr>
        </p:nvSpPr>
        <p:spPr/>
        <p:txBody>
          <a:bodyPr/>
          <a:lstStyle/>
          <a:p>
            <a:pPr defTabSz="971029">
              <a:defRPr/>
            </a:pPr>
            <a:fld id="{826F5F04-63F7-43CF-A6BE-49F6918B6087}" type="slidenum">
              <a:rPr lang="en-US">
                <a:solidFill>
                  <a:prstClr val="black"/>
                </a:solidFill>
                <a:latin typeface="Calibri" panose="020F0502020204030204"/>
              </a:rPr>
              <a:pPr defTabSz="971029">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240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35013"/>
            <a:ext cx="6529388" cy="3673475"/>
          </a:xfrm>
        </p:spPr>
      </p:sp>
      <p:sp>
        <p:nvSpPr>
          <p:cNvPr id="3" name="Notes Placeholder 2"/>
          <p:cNvSpPr>
            <a:spLocks noGrp="1"/>
          </p:cNvSpPr>
          <p:nvPr>
            <p:ph type="body" idx="1"/>
          </p:nvPr>
        </p:nvSpPr>
        <p:spPr/>
        <p:txBody>
          <a:bodyPr/>
          <a:lstStyle/>
          <a:p>
            <a:pPr marL="182068" indent="-182068">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New &amp; updated research on field triage guidelines </a:t>
            </a:r>
          </a:p>
          <a:p>
            <a:pPr marL="667583" lvl="1" indent="-182068">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Research related to the </a:t>
            </a:r>
            <a:r>
              <a:rPr lang="en-US" b="0" i="0" u="none" strike="noStrike" baseline="0" dirty="0">
                <a:solidFill>
                  <a:srgbClr val="000000"/>
                </a:solidFill>
                <a:latin typeface="Times New Roman" panose="02020603050405020304" pitchFamily="18" charset="0"/>
              </a:rPr>
              <a:t>predictive utility of out-of-hospital motor Glasgow Coma Scale (GCS) score versus total GCS and other measures of mental status, circulatory measures, respiratory measures, mechanism of injury and special considerations criteria, and the overall performance of the triage guideline.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82068" indent="-182068">
              <a:lnSpc>
                <a:spcPct val="107000"/>
              </a:lnSpc>
              <a:spcAft>
                <a:spcPts val="849"/>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Reduction in time to making destination decision – faster to “call the trauma code”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82068" indent="-182068">
              <a:buFont typeface="Arial" panose="020B0604020202020204" pitchFamily="34" charset="0"/>
              <a:buChar char="•"/>
            </a:pPr>
            <a:r>
              <a:rPr lang="en-US" dirty="0">
                <a:effectLst/>
                <a:highlight>
                  <a:srgbClr val="FFFF00"/>
                </a:highlight>
                <a:latin typeface="Calibri" panose="020F0502020204030204" pitchFamily="34" charset="0"/>
                <a:ea typeface="Calibri" panose="020F0502020204030204" pitchFamily="34" charset="0"/>
              </a:rPr>
              <a:t>Opportunity to reduce under-/over-triage </a:t>
            </a:r>
          </a:p>
          <a:p>
            <a:pPr marL="667583" lvl="1" indent="-182068">
              <a:buFont typeface="Arial" panose="020B0604020202020204" pitchFamily="34" charset="0"/>
              <a:buChar char="•"/>
            </a:pPr>
            <a:r>
              <a:rPr lang="en-US" b="0" i="1" u="none" strike="noStrike" baseline="0" dirty="0">
                <a:solidFill>
                  <a:srgbClr val="000000"/>
                </a:solidFill>
                <a:latin typeface="Times New Roman" panose="02020603050405020304" pitchFamily="18" charset="0"/>
              </a:rPr>
              <a:t>Under-triage </a:t>
            </a:r>
            <a:r>
              <a:rPr lang="en-US" b="0" i="0" u="none" strike="noStrike" baseline="0" dirty="0">
                <a:solidFill>
                  <a:srgbClr val="000000"/>
                </a:solidFill>
                <a:latin typeface="Times New Roman" panose="02020603050405020304" pitchFamily="18" charset="0"/>
              </a:rPr>
              <a:t>is the percentage of seriously injured patients missed by field triage processes and transported to non-trauma hospitals, which is associated with increased mortality in adults and children.</a:t>
            </a:r>
          </a:p>
          <a:p>
            <a:pPr marL="667583" lvl="1" indent="-182068">
              <a:buFont typeface="Arial" panose="020B0604020202020204" pitchFamily="34" charset="0"/>
              <a:buChar char="•"/>
            </a:pPr>
            <a:r>
              <a:rPr lang="en-US" b="0" i="1" u="none" strike="noStrike" baseline="0" dirty="0">
                <a:solidFill>
                  <a:srgbClr val="000000"/>
                </a:solidFill>
                <a:latin typeface="Times New Roman" panose="02020603050405020304" pitchFamily="18" charset="0"/>
              </a:rPr>
              <a:t>Over-triage </a:t>
            </a:r>
            <a:r>
              <a:rPr lang="en-US" b="0" i="0" u="none" strike="noStrike" baseline="0" dirty="0">
                <a:solidFill>
                  <a:srgbClr val="000000"/>
                </a:solidFill>
                <a:latin typeface="Times New Roman" panose="02020603050405020304" pitchFamily="18" charset="0"/>
              </a:rPr>
              <a:t>is the percentage of patients with minor to moderate injuries identified by field triage criteria as having serious injury and transported to trauma centers unnecessarily, representing overuse of limited resources and inefficiency in the system. </a:t>
            </a:r>
          </a:p>
          <a:p>
            <a:pPr marL="667583" lvl="1" indent="-182068">
              <a:buFont typeface="Arial" panose="020B0604020202020204" pitchFamily="34" charset="0"/>
              <a:buChar char="•"/>
            </a:pPr>
            <a:r>
              <a:rPr lang="en-US" b="0" i="0" u="none" strike="noStrike" baseline="0" dirty="0">
                <a:solidFill>
                  <a:srgbClr val="000000"/>
                </a:solidFill>
                <a:latin typeface="Times New Roman" panose="02020603050405020304" pitchFamily="18" charset="0"/>
              </a:rPr>
              <a:t>Under- and over-triage are inversely related and can have a large impact on ambulance transport patterns and hospital volumes.</a:t>
            </a:r>
            <a:endParaRPr lang="en-US" b="0" i="0" u="none" strike="noStrike" baseline="0" dirty="0">
              <a:latin typeface="Times New Roman" panose="02020603050405020304" pitchFamily="18" charset="0"/>
            </a:endParaRPr>
          </a:p>
          <a:p>
            <a:pPr defTabSz="971029">
              <a:defRPr/>
            </a:pPr>
            <a:endParaRPr lang="en-US" sz="1400" dirty="0">
              <a:solidFill>
                <a:prstClr val="black"/>
              </a:solidFill>
              <a:latin typeface="Calibri" panose="020F0502020204030204"/>
            </a:endParaRPr>
          </a:p>
          <a:p>
            <a:pPr algn="l"/>
            <a:endParaRPr lang="en-US" dirty="0"/>
          </a:p>
        </p:txBody>
      </p:sp>
      <p:sp>
        <p:nvSpPr>
          <p:cNvPr id="4" name="Slide Number Placeholder 3"/>
          <p:cNvSpPr>
            <a:spLocks noGrp="1"/>
          </p:cNvSpPr>
          <p:nvPr>
            <p:ph type="sldNum" sz="quarter" idx="5"/>
          </p:nvPr>
        </p:nvSpPr>
        <p:spPr/>
        <p:txBody>
          <a:bodyPr/>
          <a:lstStyle/>
          <a:p>
            <a:pPr defTabSz="942289">
              <a:defRPr/>
            </a:pPr>
            <a:fld id="{826F5F04-63F7-43CF-A6BE-49F6918B6087}" type="slidenum">
              <a:rPr lang="en-US">
                <a:solidFill>
                  <a:prstClr val="black"/>
                </a:solidFill>
                <a:latin typeface="Calibri" panose="020F0502020204030204"/>
              </a:rPr>
              <a:pPr defTabSz="942289">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4577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35013"/>
            <a:ext cx="6529388" cy="3673475"/>
          </a:xfrm>
        </p:spPr>
      </p:sp>
      <p:sp>
        <p:nvSpPr>
          <p:cNvPr id="3" name="Notes Placeholder 2"/>
          <p:cNvSpPr>
            <a:spLocks noGrp="1"/>
          </p:cNvSpPr>
          <p:nvPr>
            <p:ph type="body" idx="1"/>
          </p:nvPr>
        </p:nvSpPr>
        <p:spPr/>
        <p:txBody>
          <a:bodyPr/>
          <a:lstStyle/>
          <a:p>
            <a:pPr defTabSz="971029">
              <a:defRPr/>
            </a:pPr>
            <a:r>
              <a:rPr lang="en-US" dirty="0">
                <a:solidFill>
                  <a:prstClr val="black"/>
                </a:solidFill>
                <a:latin typeface="Calibri" panose="020F0502020204030204"/>
              </a:rPr>
              <a:t>Process has taken 2 years.</a:t>
            </a:r>
          </a:p>
          <a:p>
            <a:pPr defTabSz="971029">
              <a:defRPr/>
            </a:pPr>
            <a:r>
              <a:rPr lang="en-US" dirty="0">
                <a:solidFill>
                  <a:prstClr val="black"/>
                </a:solidFill>
                <a:latin typeface="Calibri" panose="020F0502020204030204"/>
              </a:rPr>
              <a:t>The Expert Panel included EMS clinicians, emergency physicians, trauma surgeons, nurses, EMS medical directors, EMS educators, EMS &amp; trauma system administrators, systems experts, &amp; representatives from stakeholder organizations.</a:t>
            </a:r>
          </a:p>
          <a:p>
            <a:pPr defTabSz="971029">
              <a:defRPr/>
            </a:pPr>
            <a:r>
              <a:rPr lang="en-US" dirty="0">
                <a:solidFill>
                  <a:prstClr val="black"/>
                </a:solidFill>
                <a:latin typeface="Calibri" panose="020F0502020204030204"/>
              </a:rPr>
              <a:t>Manuscript outlines the literature review &amp; criteria for adding/deleting/modifying the criteria.</a:t>
            </a:r>
          </a:p>
          <a:p>
            <a:pPr defTabSz="971029">
              <a:defRPr/>
            </a:pPr>
            <a:r>
              <a:rPr lang="en-US" dirty="0">
                <a:solidFill>
                  <a:prstClr val="black"/>
                </a:solidFill>
                <a:latin typeface="Calibri" panose="020F0502020204030204"/>
              </a:rPr>
              <a:t>Survey sent to 29 national organizations with 3,958 responses received.</a:t>
            </a:r>
          </a:p>
          <a:p>
            <a:pPr defTabSz="971029">
              <a:defRPr/>
            </a:pPr>
            <a:endParaRPr lang="en-US" dirty="0">
              <a:solidFill>
                <a:prstClr val="black"/>
              </a:solidFill>
              <a:latin typeface="Calibri" panose="020F0502020204030204"/>
            </a:endParaRPr>
          </a:p>
          <a:p>
            <a:pPr defTabSz="971029">
              <a:defRPr/>
            </a:pPr>
            <a:r>
              <a:rPr lang="en-US" dirty="0">
                <a:solidFill>
                  <a:prstClr val="black"/>
                </a:solidFill>
                <a:latin typeface="Calibri" panose="020F0502020204030204"/>
              </a:rPr>
              <a:t>A statistical process for adding or removing criteria was developed by experts in predictive analytics and guideline development. The </a:t>
            </a:r>
            <a:r>
              <a:rPr lang="en-US" dirty="0"/>
              <a:t>addition and removal of criterion was guided by rigorous, consistent criteria including likelihood ratios and AUROC (Area Under the Receiver Characteristic Curve).</a:t>
            </a:r>
          </a:p>
          <a:p>
            <a:pPr defTabSz="971029">
              <a:defRPr/>
            </a:pPr>
            <a:endParaRPr lang="en-US"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pPr defTabSz="971029">
              <a:defRPr/>
            </a:pPr>
            <a:fld id="{826F5F04-63F7-43CF-A6BE-49F6918B6087}" type="slidenum">
              <a:rPr lang="en-US">
                <a:solidFill>
                  <a:prstClr val="black"/>
                </a:solidFill>
                <a:latin typeface="Calibri" panose="020F0502020204030204"/>
              </a:rPr>
              <a:pPr defTabSz="97102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3520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35013"/>
            <a:ext cx="6529388" cy="3673475"/>
          </a:xfrm>
        </p:spPr>
      </p:sp>
      <p:sp>
        <p:nvSpPr>
          <p:cNvPr id="3" name="Notes Placeholder 2"/>
          <p:cNvSpPr>
            <a:spLocks noGrp="1"/>
          </p:cNvSpPr>
          <p:nvPr>
            <p:ph type="body" idx="1"/>
          </p:nvPr>
        </p:nvSpPr>
        <p:spPr/>
        <p:txBody>
          <a:bodyPr/>
          <a:lstStyle/>
          <a:p>
            <a:r>
              <a:rPr lang="en-US" dirty="0"/>
              <a:t>Should be familiar to all!</a:t>
            </a:r>
          </a:p>
        </p:txBody>
      </p:sp>
      <p:sp>
        <p:nvSpPr>
          <p:cNvPr id="4" name="Slide Number Placeholder 3"/>
          <p:cNvSpPr>
            <a:spLocks noGrp="1"/>
          </p:cNvSpPr>
          <p:nvPr>
            <p:ph type="sldNum" sz="quarter" idx="5"/>
          </p:nvPr>
        </p:nvSpPr>
        <p:spPr/>
        <p:txBody>
          <a:bodyPr/>
          <a:lstStyle/>
          <a:p>
            <a:pPr defTabSz="942289">
              <a:defRPr/>
            </a:pPr>
            <a:fld id="{D79F3E2F-7928-4C78-B370-4305F468C887}" type="slidenum">
              <a:rPr lang="en-US">
                <a:solidFill>
                  <a:prstClr val="black"/>
                </a:solidFill>
                <a:latin typeface="Calibri" panose="020F0502020204030204"/>
              </a:rPr>
              <a:pPr defTabSz="94228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02758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ADCA06-A362-4F29-82A5-CA75CC943E1E}"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90317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ADCA06-A362-4F29-82A5-CA75CC943E1E}"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291967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ADCA06-A362-4F29-82A5-CA75CC943E1E}"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2175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00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with 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8C1BF854-5D28-1440-BD75-F87CE70623E0}"/>
              </a:ext>
            </a:extLst>
          </p:cNvPr>
          <p:cNvSpPr>
            <a:spLocks noGrp="1"/>
          </p:cNvSpPr>
          <p:nvPr>
            <p:ph type="body" sz="quarter" idx="10" hasCustomPrompt="1"/>
          </p:nvPr>
        </p:nvSpPr>
        <p:spPr>
          <a:xfrm>
            <a:off x="609600" y="787401"/>
            <a:ext cx="11176000" cy="807977"/>
          </a:xfrm>
          <a:prstGeom prst="rect">
            <a:avLst/>
          </a:prstGeom>
        </p:spPr>
        <p:txBody>
          <a:bodyPr/>
          <a:lstStyle>
            <a:lvl1pPr marL="0" indent="0">
              <a:buFontTx/>
              <a:buNone/>
              <a:defRPr sz="37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5" name="Text Placeholder 12">
            <a:extLst>
              <a:ext uri="{FF2B5EF4-FFF2-40B4-BE49-F238E27FC236}">
                <a16:creationId xmlns:a16="http://schemas.microsoft.com/office/drawing/2014/main" id="{F027FBBC-1734-0C48-A196-7B2E79005015}"/>
              </a:ext>
            </a:extLst>
          </p:cNvPr>
          <p:cNvSpPr>
            <a:spLocks noGrp="1"/>
          </p:cNvSpPr>
          <p:nvPr>
            <p:ph type="body" sz="quarter" idx="11" hasCustomPrompt="1"/>
          </p:nvPr>
        </p:nvSpPr>
        <p:spPr>
          <a:xfrm>
            <a:off x="609600" y="1744869"/>
            <a:ext cx="11176000" cy="4325731"/>
          </a:xfrm>
          <a:prstGeom prst="rect">
            <a:avLst/>
          </a:prstGeom>
        </p:spPr>
        <p:txBody>
          <a:bodyPr/>
          <a:lstStyle>
            <a:lvl1pPr marL="0" indent="0">
              <a:buFontTx/>
              <a:buNone/>
              <a:defRPr sz="3200"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Tree>
    <p:extLst>
      <p:ext uri="{BB962C8B-B14F-4D97-AF65-F5344CB8AC3E}">
        <p14:creationId xmlns:p14="http://schemas.microsoft.com/office/powerpoint/2010/main" val="3378874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07FF83B-962F-AB43-B80D-E486F2FA6F38}"/>
              </a:ext>
            </a:extLst>
          </p:cNvPr>
          <p:cNvSpPr>
            <a:spLocks noGrp="1"/>
          </p:cNvSpPr>
          <p:nvPr>
            <p:ph type="body" sz="quarter" idx="10" hasCustomPrompt="1"/>
          </p:nvPr>
        </p:nvSpPr>
        <p:spPr>
          <a:xfrm>
            <a:off x="609600" y="1047255"/>
            <a:ext cx="53848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11" name="Text Placeholder 12">
            <a:extLst>
              <a:ext uri="{FF2B5EF4-FFF2-40B4-BE49-F238E27FC236}">
                <a16:creationId xmlns:a16="http://schemas.microsoft.com/office/drawing/2014/main" id="{8FBA0DC8-AE02-2F42-BDE5-4C628A6F26A4}"/>
              </a:ext>
            </a:extLst>
          </p:cNvPr>
          <p:cNvSpPr>
            <a:spLocks noGrp="1"/>
          </p:cNvSpPr>
          <p:nvPr>
            <p:ph type="body" sz="quarter" idx="11" hasCustomPrompt="1"/>
          </p:nvPr>
        </p:nvSpPr>
        <p:spPr>
          <a:xfrm>
            <a:off x="609600" y="1744869"/>
            <a:ext cx="53848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2" name="Text Placeholder 12">
            <a:extLst>
              <a:ext uri="{FF2B5EF4-FFF2-40B4-BE49-F238E27FC236}">
                <a16:creationId xmlns:a16="http://schemas.microsoft.com/office/drawing/2014/main" id="{7E9AA800-CFD7-8B43-BFC7-888157A62D3B}"/>
              </a:ext>
            </a:extLst>
          </p:cNvPr>
          <p:cNvSpPr>
            <a:spLocks noGrp="1"/>
          </p:cNvSpPr>
          <p:nvPr>
            <p:ph type="body" sz="quarter" idx="12" hasCustomPrompt="1"/>
          </p:nvPr>
        </p:nvSpPr>
        <p:spPr>
          <a:xfrm>
            <a:off x="6197600" y="1744870"/>
            <a:ext cx="5588000" cy="4325729"/>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3" name="Text Placeholder 8">
            <a:extLst>
              <a:ext uri="{FF2B5EF4-FFF2-40B4-BE49-F238E27FC236}">
                <a16:creationId xmlns:a16="http://schemas.microsoft.com/office/drawing/2014/main" id="{8EDA0F2F-ADA0-0E49-9D0A-0B03C208005C}"/>
              </a:ext>
            </a:extLst>
          </p:cNvPr>
          <p:cNvSpPr>
            <a:spLocks noGrp="1"/>
          </p:cNvSpPr>
          <p:nvPr>
            <p:ph type="body" sz="quarter" idx="13" hasCustomPrompt="1"/>
          </p:nvPr>
        </p:nvSpPr>
        <p:spPr>
          <a:xfrm>
            <a:off x="6190593"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Tree>
    <p:extLst>
      <p:ext uri="{BB962C8B-B14F-4D97-AF65-F5344CB8AC3E}">
        <p14:creationId xmlns:p14="http://schemas.microsoft.com/office/powerpoint/2010/main" val="45008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No Title">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19C79554-2D0D-4246-903A-EFF3C9FD4D8E}"/>
              </a:ext>
            </a:extLst>
          </p:cNvPr>
          <p:cNvSpPr>
            <a:spLocks noGrp="1"/>
          </p:cNvSpPr>
          <p:nvPr>
            <p:ph type="body" sz="quarter" idx="11" hasCustomPrompt="1"/>
          </p:nvPr>
        </p:nvSpPr>
        <p:spPr>
          <a:xfrm>
            <a:off x="609600" y="1092200"/>
            <a:ext cx="11176000" cy="4572000"/>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Tree>
    <p:extLst>
      <p:ext uri="{BB962C8B-B14F-4D97-AF65-F5344CB8AC3E}">
        <p14:creationId xmlns:p14="http://schemas.microsoft.com/office/powerpoint/2010/main" val="403978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640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91F5-8FE2-44DB-A8CC-19EC6B3B634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0AB7052-531F-455E-943F-4648EF92488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632986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623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18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ADCA06-A362-4F29-82A5-CA75CC943E1E}"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185574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07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5D99E5-0C53-45EE-B91E-71FB6C5B2610}"/>
              </a:ext>
            </a:extLst>
          </p:cNvPr>
          <p:cNvSpPr>
            <a:spLocks noGrp="1"/>
          </p:cNvSpPr>
          <p:nvPr>
            <p:ph type="body" sz="quarter" idx="10"/>
          </p:nvPr>
        </p:nvSpPr>
        <p:spPr>
          <a:xfrm>
            <a:off x="1" y="124056"/>
            <a:ext cx="12192000" cy="606425"/>
          </a:xfrm>
          <a:prstGeom prst="rect">
            <a:avLst/>
          </a:prstGeom>
        </p:spPr>
        <p:txBody>
          <a:bodyPr/>
          <a:lstStyle>
            <a:lvl1pPr marL="0" indent="0" algn="ctr">
              <a:buNone/>
              <a:defRPr sz="2800" b="1" cap="all" baseline="0">
                <a:solidFill>
                  <a:srgbClr val="283178"/>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39515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93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DCA06-A362-4F29-82A5-CA75CC943E1E}"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174072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1ADCA06-A362-4F29-82A5-CA75CC943E1E}" type="datetimeFigureOut">
              <a:rPr lang="en-US" smtClean="0"/>
              <a:t>6/21/2023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241098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1ADCA06-A362-4F29-82A5-CA75CC943E1E}" type="datetimeFigureOut">
              <a:rPr lang="en-US" smtClean="0"/>
              <a:t>6/21/2023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213909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1ADCA06-A362-4F29-82A5-CA75CC943E1E}" type="datetimeFigureOut">
              <a:rPr lang="en-US" smtClean="0"/>
              <a:t>6/21/2023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90961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ADCA06-A362-4F29-82A5-CA75CC943E1E}"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364890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ADCA06-A362-4F29-82A5-CA75CC943E1E}" type="datetimeFigureOut">
              <a:rPr lang="en-US" smtClean="0"/>
              <a:t>6/21/2023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8107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ADCA06-A362-4F29-82A5-CA75CC943E1E}" type="datetimeFigureOut">
              <a:rPr lang="en-US" smtClean="0"/>
              <a:t>6/21/2023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EE152DEA-CA1A-4944-B35E-BE7D3B3844A2}" type="slidenum">
              <a:rPr lang="en-US" smtClean="0"/>
              <a:t>‹#›</a:t>
            </a:fld>
            <a:endParaRPr lang="en-US"/>
          </a:p>
        </p:txBody>
      </p:sp>
    </p:spTree>
    <p:extLst>
      <p:ext uri="{BB962C8B-B14F-4D97-AF65-F5344CB8AC3E}">
        <p14:creationId xmlns:p14="http://schemas.microsoft.com/office/powerpoint/2010/main" val="259895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emf"/><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1ADCA06-A362-4F29-82A5-CA75CC943E1E}" type="datetimeFigureOut">
              <a:rPr lang="en-US" smtClean="0"/>
              <a:t>6/21/2023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E152DEA-CA1A-4944-B35E-BE7D3B3844A2}" type="slidenum">
              <a:rPr lang="en-US" smtClean="0"/>
              <a:t>‹#›</a:t>
            </a:fld>
            <a:endParaRPr lang="en-US"/>
          </a:p>
        </p:txBody>
      </p:sp>
    </p:spTree>
    <p:extLst>
      <p:ext uri="{BB962C8B-B14F-4D97-AF65-F5344CB8AC3E}">
        <p14:creationId xmlns:p14="http://schemas.microsoft.com/office/powerpoint/2010/main" val="2675403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937963"/>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3876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7"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261289"/>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image" Target="../media/image28.jpe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image" Target="../media/image35.emf"/><Relationship Id="rId5" Type="http://schemas.openxmlformats.org/officeDocument/2006/relationships/image" Target="../media/image23.emf"/><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13">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5">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Shape 17">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639DA21-5583-983A-EDBD-CA30C8E74777}"/>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a:solidFill>
                  <a:schemeClr val="tx2"/>
                </a:solidFill>
              </a:rPr>
              <a:t>Trauma Triage Guidelines Update</a:t>
            </a:r>
          </a:p>
        </p:txBody>
      </p:sp>
      <p:sp>
        <p:nvSpPr>
          <p:cNvPr id="5" name="Text Placeholder 4">
            <a:extLst>
              <a:ext uri="{FF2B5EF4-FFF2-40B4-BE49-F238E27FC236}">
                <a16:creationId xmlns:a16="http://schemas.microsoft.com/office/drawing/2014/main" id="{CA289433-088C-CD4C-D6D4-B0B73BA9C923}"/>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dirty="0">
                <a:solidFill>
                  <a:schemeClr val="accent1"/>
                </a:solidFill>
              </a:rPr>
              <a:t>2021 National Guideline for the Field Triage of Injured Pts</a:t>
            </a:r>
          </a:p>
          <a:p>
            <a:r>
              <a:rPr lang="en-US" dirty="0">
                <a:solidFill>
                  <a:schemeClr val="accent1"/>
                </a:solidFill>
              </a:rPr>
              <a:t>Adopted by WI Trauma System and WI EMS in 2022</a:t>
            </a:r>
          </a:p>
        </p:txBody>
      </p:sp>
    </p:spTree>
    <p:extLst>
      <p:ext uri="{BB962C8B-B14F-4D97-AF65-F5344CB8AC3E}">
        <p14:creationId xmlns:p14="http://schemas.microsoft.com/office/powerpoint/2010/main" val="329953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316B95-D0B8-40AC-8447-A70F8E9F7213}"/>
              </a:ext>
            </a:extLst>
          </p:cNvPr>
          <p:cNvSpPr>
            <a:spLocks noGrp="1"/>
          </p:cNvSpPr>
          <p:nvPr>
            <p:ph type="body" sz="quarter" idx="11"/>
          </p:nvPr>
        </p:nvSpPr>
        <p:spPr>
          <a:xfrm>
            <a:off x="508000" y="1471708"/>
            <a:ext cx="6096000" cy="4064000"/>
          </a:xfrm>
        </p:spPr>
        <p:txBody>
          <a:bodyPr/>
          <a:lstStyle/>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Not an algorithm</a:t>
            </a:r>
          </a:p>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Simplified to align with information flow to EMS</a:t>
            </a:r>
          </a:p>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Reflect how assessments occur on the scene</a:t>
            </a:r>
          </a:p>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Gets to transport decision sooner</a:t>
            </a:r>
          </a:p>
        </p:txBody>
      </p:sp>
      <p:sp>
        <p:nvSpPr>
          <p:cNvPr id="6" name="Content Placeholder 3">
            <a:extLst>
              <a:ext uri="{FF2B5EF4-FFF2-40B4-BE49-F238E27FC236}">
                <a16:creationId xmlns:a16="http://schemas.microsoft.com/office/drawing/2014/main" id="{3BFB3316-285D-4770-9B56-F869C68B6BC7}"/>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What’s new?</a:t>
            </a:r>
          </a:p>
        </p:txBody>
      </p:sp>
      <p:pic>
        <p:nvPicPr>
          <p:cNvPr id="8" name="Picture 7" descr="Table&#10;&#10;Description automatically generated">
            <a:extLst>
              <a:ext uri="{FF2B5EF4-FFF2-40B4-BE49-F238E27FC236}">
                <a16:creationId xmlns:a16="http://schemas.microsoft.com/office/drawing/2014/main" id="{67FC3A9D-F56F-4399-A164-4F887A6AE9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7201" y="894977"/>
            <a:ext cx="3916217" cy="5068047"/>
          </a:xfrm>
          <a:prstGeom prst="rect">
            <a:avLst/>
          </a:prstGeom>
        </p:spPr>
      </p:pic>
    </p:spTree>
    <p:extLst>
      <p:ext uri="{BB962C8B-B14F-4D97-AF65-F5344CB8AC3E}">
        <p14:creationId xmlns:p14="http://schemas.microsoft.com/office/powerpoint/2010/main" val="256198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with low confidence">
            <a:extLst>
              <a:ext uri="{FF2B5EF4-FFF2-40B4-BE49-F238E27FC236}">
                <a16:creationId xmlns:a16="http://schemas.microsoft.com/office/drawing/2014/main" id="{8EB306EA-BB5D-48D2-B6BE-01810FE91303}"/>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3230034" y="68263"/>
            <a:ext cx="8961967" cy="6721475"/>
          </a:xfrm>
          <a:noFill/>
        </p:spPr>
      </p:pic>
      <p:sp>
        <p:nvSpPr>
          <p:cNvPr id="7" name="TextBox 6">
            <a:extLst>
              <a:ext uri="{FF2B5EF4-FFF2-40B4-BE49-F238E27FC236}">
                <a16:creationId xmlns:a16="http://schemas.microsoft.com/office/drawing/2014/main" id="{C480CFA9-8FFC-47DE-A621-F2216508EB56}"/>
              </a:ext>
            </a:extLst>
          </p:cNvPr>
          <p:cNvSpPr txBox="1"/>
          <p:nvPr/>
        </p:nvSpPr>
        <p:spPr>
          <a:xfrm>
            <a:off x="683490" y="2845755"/>
            <a:ext cx="4396511" cy="3292824"/>
          </a:xfrm>
          <a:prstGeom prst="rect">
            <a:avLst/>
          </a:prstGeom>
          <a:noFill/>
        </p:spPr>
        <p:txBody>
          <a:bodyPr wrap="square" rtlCol="0">
            <a:spAutoFit/>
          </a:bodyPr>
          <a:lstStyle/>
          <a:p>
            <a:pPr marL="457189" indent="-457189" defTabSz="1219170">
              <a:buFont typeface="Arial" panose="020B0604020202020204" pitchFamily="34" charset="0"/>
              <a:buChar char="•"/>
              <a:defRPr/>
            </a:pPr>
            <a:r>
              <a:rPr lang="en-US" sz="2933" dirty="0">
                <a:solidFill>
                  <a:prstClr val="black"/>
                </a:solidFill>
                <a:latin typeface="Arial" panose="020B0604020202020204" pitchFamily="34" charset="0"/>
                <a:cs typeface="Arial" panose="020B0604020202020204" pitchFamily="34" charset="0"/>
              </a:rPr>
              <a:t>Guideline is intended to be read from left to right and top to bottom</a:t>
            </a:r>
          </a:p>
          <a:p>
            <a:pPr marL="457189" indent="-457189" defTabSz="1219170">
              <a:buFont typeface="Arial" panose="020B0604020202020204" pitchFamily="34" charset="0"/>
              <a:buChar char="•"/>
              <a:defRPr/>
            </a:pPr>
            <a:r>
              <a:rPr lang="en-US" sz="2933" dirty="0">
                <a:solidFill>
                  <a:prstClr val="black"/>
                </a:solidFill>
                <a:latin typeface="Arial" panose="020B0604020202020204" pitchFamily="34" charset="0"/>
                <a:cs typeface="Arial" panose="020B0604020202020204" pitchFamily="34" charset="0"/>
              </a:rPr>
              <a:t>Evidence along gradient of likelihood for serious injury</a:t>
            </a:r>
          </a:p>
          <a:p>
            <a:pPr algn="ctr" defTabSz="1219170">
              <a:defRPr/>
            </a:pPr>
            <a:endParaRPr lang="en-US" sz="3200" dirty="0">
              <a:solidFill>
                <a:prstClr val="black"/>
              </a:solidFill>
              <a:latin typeface="Arial" panose="020B0604020202020204" pitchFamily="34" charset="0"/>
              <a:cs typeface="Arial" panose="020B0604020202020204" pitchFamily="34" charset="0"/>
            </a:endParaRPr>
          </a:p>
        </p:txBody>
      </p:sp>
      <p:pic>
        <p:nvPicPr>
          <p:cNvPr id="10" name="Picture 9" descr="Table&#10;&#10;Description automatically generated">
            <a:extLst>
              <a:ext uri="{FF2B5EF4-FFF2-40B4-BE49-F238E27FC236}">
                <a16:creationId xmlns:a16="http://schemas.microsoft.com/office/drawing/2014/main" id="{CD42FA01-EB76-4224-9297-2E1A0BDCFE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808" y="782577"/>
            <a:ext cx="4396509" cy="5689600"/>
          </a:xfrm>
          <a:prstGeom prst="rect">
            <a:avLst/>
          </a:prstGeom>
        </p:spPr>
      </p:pic>
      <p:sp>
        <p:nvSpPr>
          <p:cNvPr id="11" name="Left-Up Arrow 15">
            <a:extLst>
              <a:ext uri="{FF2B5EF4-FFF2-40B4-BE49-F238E27FC236}">
                <a16:creationId xmlns:a16="http://schemas.microsoft.com/office/drawing/2014/main" id="{782A7EC4-8846-4F23-9591-1DDC6DBB3E90}"/>
              </a:ext>
            </a:extLst>
          </p:cNvPr>
          <p:cNvSpPr/>
          <p:nvPr/>
        </p:nvSpPr>
        <p:spPr>
          <a:xfrm rot="10800000">
            <a:off x="692467" y="1383613"/>
            <a:ext cx="917443" cy="88360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2" name="Rectangle 11">
            <a:extLst>
              <a:ext uri="{FF2B5EF4-FFF2-40B4-BE49-F238E27FC236}">
                <a16:creationId xmlns:a16="http://schemas.microsoft.com/office/drawing/2014/main" id="{7DB951D8-3B1E-4439-A51D-3DF8903A34D6}"/>
              </a:ext>
            </a:extLst>
          </p:cNvPr>
          <p:cNvSpPr/>
          <p:nvPr/>
        </p:nvSpPr>
        <p:spPr>
          <a:xfrm>
            <a:off x="1623765" y="1123840"/>
            <a:ext cx="3456236" cy="913199"/>
          </a:xfrm>
          <a:prstGeom prst="rect">
            <a:avLst/>
          </a:prstGeom>
        </p:spPr>
        <p:txBody>
          <a:bodyPr wrap="square">
            <a:spAutoFit/>
          </a:bodyPr>
          <a:lstStyle/>
          <a:p>
            <a:pPr defTabSz="1219170"/>
            <a:r>
              <a:rPr lang="en-US" sz="2667" b="1" dirty="0">
                <a:solidFill>
                  <a:prstClr val="black"/>
                </a:solidFill>
                <a:latin typeface="Arial" panose="020B0604020202020204" pitchFamily="34" charset="0"/>
                <a:cs typeface="Arial" panose="020B0604020202020204" pitchFamily="34" charset="0"/>
              </a:rPr>
              <a:t>Flow of information to EMS</a:t>
            </a:r>
          </a:p>
        </p:txBody>
      </p:sp>
      <p:sp>
        <p:nvSpPr>
          <p:cNvPr id="14" name="Rectangle 13">
            <a:extLst>
              <a:ext uri="{FF2B5EF4-FFF2-40B4-BE49-F238E27FC236}">
                <a16:creationId xmlns:a16="http://schemas.microsoft.com/office/drawing/2014/main" id="{EBF05EA3-5AF8-4190-9F05-AF8DFF985921}"/>
              </a:ext>
            </a:extLst>
          </p:cNvPr>
          <p:cNvSpPr/>
          <p:nvPr/>
        </p:nvSpPr>
        <p:spPr>
          <a:xfrm>
            <a:off x="493335" y="2268169"/>
            <a:ext cx="1207811" cy="502766"/>
          </a:xfrm>
          <a:prstGeom prst="rect">
            <a:avLst/>
          </a:prstGeom>
        </p:spPr>
        <p:txBody>
          <a:bodyPr wrap="square">
            <a:spAutoFit/>
          </a:bodyPr>
          <a:lstStyle/>
          <a:p>
            <a:pPr defTabSz="1219170"/>
            <a:r>
              <a:rPr lang="en-US" sz="2667" b="1" dirty="0">
                <a:solidFill>
                  <a:prstClr val="black"/>
                </a:solidFill>
                <a:latin typeface="Arial" panose="020B0604020202020204" pitchFamily="34" charset="0"/>
                <a:cs typeface="Arial" panose="020B0604020202020204" pitchFamily="34" charset="0"/>
              </a:rPr>
              <a:t>Risk</a:t>
            </a:r>
            <a:endParaRPr lang="en-US" sz="3200" b="1" dirty="0">
              <a:solidFill>
                <a:prstClr val="black"/>
              </a:solidFill>
              <a:latin typeface="Arial" panose="020B0604020202020204" pitchFamily="34" charset="0"/>
              <a:cs typeface="Arial" panose="020B0604020202020204" pitchFamily="34" charset="0"/>
            </a:endParaRPr>
          </a:p>
        </p:txBody>
      </p:sp>
      <p:sp>
        <p:nvSpPr>
          <p:cNvPr id="15" name="Content Placeholder 3">
            <a:extLst>
              <a:ext uri="{FF2B5EF4-FFF2-40B4-BE49-F238E27FC236}">
                <a16:creationId xmlns:a16="http://schemas.microsoft.com/office/drawing/2014/main" id="{714C2516-C7F0-41C2-91D4-A58E252E5CB1}"/>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New Guideline</a:t>
            </a:r>
          </a:p>
        </p:txBody>
      </p:sp>
    </p:spTree>
    <p:extLst>
      <p:ext uri="{BB962C8B-B14F-4D97-AF65-F5344CB8AC3E}">
        <p14:creationId xmlns:p14="http://schemas.microsoft.com/office/powerpoint/2010/main" val="364049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imeline&#10;&#10;Description automatically generated">
            <a:extLst>
              <a:ext uri="{FF2B5EF4-FFF2-40B4-BE49-F238E27FC236}">
                <a16:creationId xmlns:a16="http://schemas.microsoft.com/office/drawing/2014/main" id="{59D8F783-43C9-4C1A-BB0D-1F208071F0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1266" y="763840"/>
            <a:ext cx="9088335" cy="5182701"/>
          </a:xfrm>
          <a:prstGeom prst="rect">
            <a:avLst/>
          </a:prstGeom>
        </p:spPr>
      </p:pic>
    </p:spTree>
    <p:extLst>
      <p:ext uri="{BB962C8B-B14F-4D97-AF65-F5344CB8AC3E}">
        <p14:creationId xmlns:p14="http://schemas.microsoft.com/office/powerpoint/2010/main" val="243438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CCB5F7F0-37D6-4152-A761-113DE3354B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14318" y="787400"/>
            <a:ext cx="6163365" cy="5670296"/>
          </a:xfrm>
          <a:prstGeom prst="rect">
            <a:avLst/>
          </a:prstGeom>
        </p:spPr>
      </p:pic>
      <p:sp>
        <p:nvSpPr>
          <p:cNvPr id="19" name="Rectangle 18">
            <a:extLst>
              <a:ext uri="{FF2B5EF4-FFF2-40B4-BE49-F238E27FC236}">
                <a16:creationId xmlns:a16="http://schemas.microsoft.com/office/drawing/2014/main" id="{36BD1E62-7222-42E3-9E84-35C0E22408BB}"/>
              </a:ext>
            </a:extLst>
          </p:cNvPr>
          <p:cNvSpPr/>
          <p:nvPr/>
        </p:nvSpPr>
        <p:spPr bwMode="auto">
          <a:xfrm>
            <a:off x="3158565" y="1600200"/>
            <a:ext cx="5874871" cy="2946400"/>
          </a:xfrm>
          <a:prstGeom prst="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
        <p:nvSpPr>
          <p:cNvPr id="6" name="Arrow: Right 5">
            <a:extLst>
              <a:ext uri="{FF2B5EF4-FFF2-40B4-BE49-F238E27FC236}">
                <a16:creationId xmlns:a16="http://schemas.microsoft.com/office/drawing/2014/main" id="{4AD41645-938D-41FF-BDDE-28161979A6DC}"/>
              </a:ext>
            </a:extLst>
          </p:cNvPr>
          <p:cNvSpPr/>
          <p:nvPr/>
        </p:nvSpPr>
        <p:spPr bwMode="auto">
          <a:xfrm>
            <a:off x="2298404" y="5461001"/>
            <a:ext cx="860161" cy="3956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Tree>
    <p:extLst>
      <p:ext uri="{BB962C8B-B14F-4D97-AF65-F5344CB8AC3E}">
        <p14:creationId xmlns:p14="http://schemas.microsoft.com/office/powerpoint/2010/main" val="241197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368616-86A7-4607-BB2D-964F00433CF8}"/>
              </a:ext>
            </a:extLst>
          </p:cNvPr>
          <p:cNvSpPr txBox="1"/>
          <p:nvPr/>
        </p:nvSpPr>
        <p:spPr>
          <a:xfrm>
            <a:off x="711200" y="2218412"/>
            <a:ext cx="3657600" cy="2390141"/>
          </a:xfrm>
          <a:prstGeom prst="rect">
            <a:avLst/>
          </a:prstGeom>
          <a:noFill/>
        </p:spPr>
        <p:txBody>
          <a:bodyPr wrap="square" rtlCol="0">
            <a:spAutoFit/>
          </a:bodyPr>
          <a:lstStyle/>
          <a:p>
            <a:pPr algn="ctr" defTabSz="1219170"/>
            <a:r>
              <a:rPr lang="en-US" sz="3733" dirty="0">
                <a:solidFill>
                  <a:prstClr val="black"/>
                </a:solidFill>
                <a:latin typeface="Arial" panose="020B0604020202020204" pitchFamily="34" charset="0"/>
                <a:cs typeface="Arial" panose="020B0604020202020204" pitchFamily="34" charset="0"/>
              </a:rPr>
              <a:t>Age-related changes to vital signs have been added</a:t>
            </a:r>
          </a:p>
        </p:txBody>
      </p:sp>
      <p:pic>
        <p:nvPicPr>
          <p:cNvPr id="5" name="Picture 4" descr="A group of people posing for a photo&#10;&#10;Description automatically generated">
            <a:extLst>
              <a:ext uri="{FF2B5EF4-FFF2-40B4-BE49-F238E27FC236}">
                <a16:creationId xmlns:a16="http://schemas.microsoft.com/office/drawing/2014/main" id="{5217A28B-4110-483B-9D06-D3A81CAAA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101" y="1498600"/>
            <a:ext cx="6362700" cy="4241800"/>
          </a:xfrm>
          <a:prstGeom prst="rect">
            <a:avLst/>
          </a:prstGeom>
        </p:spPr>
      </p:pic>
      <p:sp>
        <p:nvSpPr>
          <p:cNvPr id="12" name="TextBox 11">
            <a:extLst>
              <a:ext uri="{FF2B5EF4-FFF2-40B4-BE49-F238E27FC236}">
                <a16:creationId xmlns:a16="http://schemas.microsoft.com/office/drawing/2014/main" id="{2CF60017-3612-4FDD-92F8-F0C43284ED99}"/>
              </a:ext>
            </a:extLst>
          </p:cNvPr>
          <p:cNvSpPr txBox="1"/>
          <p:nvPr/>
        </p:nvSpPr>
        <p:spPr>
          <a:xfrm>
            <a:off x="9206246" y="5495283"/>
            <a:ext cx="2218877" cy="215444"/>
          </a:xfrm>
          <a:prstGeom prst="rect">
            <a:avLst/>
          </a:prstGeom>
          <a:noFill/>
        </p:spPr>
        <p:txBody>
          <a:bodyPr wrap="none" rtlCol="0">
            <a:spAutoFit/>
          </a:bodyPr>
          <a:lstStyle/>
          <a:p>
            <a:pPr defTabSz="1219170"/>
            <a:r>
              <a:rPr lang="en-US" sz="800" dirty="0">
                <a:solidFill>
                  <a:prstClr val="white"/>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337937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E30F841E-69E9-458F-842F-1DE0B5108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5501" y="789639"/>
            <a:ext cx="6281001" cy="5689600"/>
          </a:xfrm>
          <a:prstGeom prst="rect">
            <a:avLst/>
          </a:prstGeom>
        </p:spPr>
      </p:pic>
      <p:sp>
        <p:nvSpPr>
          <p:cNvPr id="19" name="Rectangle 18">
            <a:extLst>
              <a:ext uri="{FF2B5EF4-FFF2-40B4-BE49-F238E27FC236}">
                <a16:creationId xmlns:a16="http://schemas.microsoft.com/office/drawing/2014/main" id="{36BD1E62-7222-42E3-9E84-35C0E22408BB}"/>
              </a:ext>
            </a:extLst>
          </p:cNvPr>
          <p:cNvSpPr/>
          <p:nvPr/>
        </p:nvSpPr>
        <p:spPr bwMode="auto">
          <a:xfrm>
            <a:off x="3162776" y="1993004"/>
            <a:ext cx="4902200" cy="333723"/>
          </a:xfrm>
          <a:prstGeom prst="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defRPr/>
            </a:pPr>
            <a:endParaRPr lang="en-US" sz="2400" dirty="0">
              <a:solidFill>
                <a:prstClr val="black"/>
              </a:solidFill>
              <a:latin typeface="Arial" charset="0"/>
              <a:ea typeface="ＭＳ Ｐゴシック" pitchFamily="-96" charset="-128"/>
            </a:endParaRPr>
          </a:p>
        </p:txBody>
      </p:sp>
      <p:sp>
        <p:nvSpPr>
          <p:cNvPr id="12" name="Rectangle 11">
            <a:extLst>
              <a:ext uri="{FF2B5EF4-FFF2-40B4-BE49-F238E27FC236}">
                <a16:creationId xmlns:a16="http://schemas.microsoft.com/office/drawing/2014/main" id="{AC2A7754-EFC3-4794-93B7-4F94E551CB18}"/>
              </a:ext>
            </a:extLst>
          </p:cNvPr>
          <p:cNvSpPr/>
          <p:nvPr/>
        </p:nvSpPr>
        <p:spPr bwMode="auto">
          <a:xfrm>
            <a:off x="3144845" y="3414057"/>
            <a:ext cx="4902200" cy="572219"/>
          </a:xfrm>
          <a:prstGeom prst="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defRPr/>
            </a:pPr>
            <a:endParaRPr lang="en-US" sz="2400">
              <a:solidFill>
                <a:prstClr val="black"/>
              </a:solidFill>
              <a:latin typeface="Arial" charset="0"/>
              <a:ea typeface="ＭＳ Ｐゴシック" pitchFamily="-96" charset="-128"/>
            </a:endParaRPr>
          </a:p>
        </p:txBody>
      </p:sp>
      <p:sp>
        <p:nvSpPr>
          <p:cNvPr id="11" name="Arrow: Right 10">
            <a:extLst>
              <a:ext uri="{FF2B5EF4-FFF2-40B4-BE49-F238E27FC236}">
                <a16:creationId xmlns:a16="http://schemas.microsoft.com/office/drawing/2014/main" id="{A490AFB1-28F8-417D-8E3E-1C204F8049AE}"/>
              </a:ext>
            </a:extLst>
          </p:cNvPr>
          <p:cNvSpPr/>
          <p:nvPr/>
        </p:nvSpPr>
        <p:spPr bwMode="auto">
          <a:xfrm>
            <a:off x="2308590" y="4806041"/>
            <a:ext cx="896021" cy="395601"/>
          </a:xfrm>
          <a:prstGeom prst="rightArrow">
            <a:avLst>
              <a:gd name="adj1" fmla="val 50000"/>
              <a:gd name="adj2" fmla="val 50000"/>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defRPr/>
            </a:pPr>
            <a:endParaRPr lang="en-US" sz="2400">
              <a:solidFill>
                <a:prstClr val="black"/>
              </a:solidFill>
              <a:latin typeface="Arial" charset="0"/>
              <a:ea typeface="ＭＳ Ｐゴシック" pitchFamily="-96" charset="-128"/>
            </a:endParaRPr>
          </a:p>
        </p:txBody>
      </p:sp>
      <p:sp>
        <p:nvSpPr>
          <p:cNvPr id="13" name="Arrow: Right 12">
            <a:extLst>
              <a:ext uri="{FF2B5EF4-FFF2-40B4-BE49-F238E27FC236}">
                <a16:creationId xmlns:a16="http://schemas.microsoft.com/office/drawing/2014/main" id="{03FA1ACD-0245-4417-8C36-76376D1A5F9F}"/>
              </a:ext>
            </a:extLst>
          </p:cNvPr>
          <p:cNvSpPr/>
          <p:nvPr/>
        </p:nvSpPr>
        <p:spPr bwMode="auto">
          <a:xfrm>
            <a:off x="2344450" y="5967090"/>
            <a:ext cx="860161" cy="3956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defRPr/>
            </a:pPr>
            <a:endParaRPr lang="en-US" sz="2400">
              <a:solidFill>
                <a:prstClr val="black"/>
              </a:solidFill>
              <a:latin typeface="Arial" charset="0"/>
              <a:ea typeface="ＭＳ Ｐゴシック" pitchFamily="-96" charset="-128"/>
            </a:endParaRPr>
          </a:p>
        </p:txBody>
      </p:sp>
      <p:sp>
        <p:nvSpPr>
          <p:cNvPr id="15" name="Arrow: Right 14">
            <a:extLst>
              <a:ext uri="{FF2B5EF4-FFF2-40B4-BE49-F238E27FC236}">
                <a16:creationId xmlns:a16="http://schemas.microsoft.com/office/drawing/2014/main" id="{E2897F30-1584-46F1-8E70-691807AAEEA9}"/>
              </a:ext>
            </a:extLst>
          </p:cNvPr>
          <p:cNvSpPr/>
          <p:nvPr/>
        </p:nvSpPr>
        <p:spPr bwMode="auto">
          <a:xfrm>
            <a:off x="2344450" y="2781485"/>
            <a:ext cx="860161" cy="3956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defRPr/>
            </a:pPr>
            <a:endParaRPr lang="en-US" sz="2400">
              <a:solidFill>
                <a:prstClr val="black"/>
              </a:solidFill>
              <a:latin typeface="Arial" charset="0"/>
              <a:ea typeface="ＭＳ Ｐゴシック" pitchFamily="-96" charset="-128"/>
            </a:endParaRPr>
          </a:p>
        </p:txBody>
      </p:sp>
      <p:sp>
        <p:nvSpPr>
          <p:cNvPr id="16" name="Arrow: Right 15">
            <a:extLst>
              <a:ext uri="{FF2B5EF4-FFF2-40B4-BE49-F238E27FC236}">
                <a16:creationId xmlns:a16="http://schemas.microsoft.com/office/drawing/2014/main" id="{2388DA0C-0584-4700-AB2C-66E6746C92F3}"/>
              </a:ext>
            </a:extLst>
          </p:cNvPr>
          <p:cNvSpPr/>
          <p:nvPr/>
        </p:nvSpPr>
        <p:spPr bwMode="auto">
          <a:xfrm>
            <a:off x="2335486" y="2568180"/>
            <a:ext cx="869125" cy="3956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defRPr/>
            </a:pPr>
            <a:endParaRPr lang="en-US" sz="2400">
              <a:solidFill>
                <a:prstClr val="black"/>
              </a:solidFill>
              <a:latin typeface="Arial" charset="0"/>
              <a:ea typeface="ＭＳ Ｐゴシック" pitchFamily="-96" charset="-128"/>
            </a:endParaRPr>
          </a:p>
        </p:txBody>
      </p:sp>
    </p:spTree>
    <p:extLst>
      <p:ext uri="{BB962C8B-B14F-4D97-AF65-F5344CB8AC3E}">
        <p14:creationId xmlns:p14="http://schemas.microsoft.com/office/powerpoint/2010/main" val="24836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2" grpId="0" animBg="1"/>
      <p:bldP spid="11" grpId="0" animBg="1"/>
      <p:bldP spid="11" grpId="1" animBg="1"/>
      <p:bldP spid="13" grpId="0" animBg="1"/>
      <p:bldP spid="13" grpId="1" animBg="1"/>
      <p:bldP spid="15" grpId="0" animBg="1"/>
      <p:bldP spid="15" grpId="1"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6965992D-4255-46C0-97E1-FD3C805BC3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9600" y="891886"/>
            <a:ext cx="8432800" cy="5074229"/>
          </a:xfrm>
          <a:prstGeom prst="rect">
            <a:avLst/>
          </a:prstGeom>
        </p:spPr>
      </p:pic>
    </p:spTree>
    <p:extLst>
      <p:ext uri="{BB962C8B-B14F-4D97-AF65-F5344CB8AC3E}">
        <p14:creationId xmlns:p14="http://schemas.microsoft.com/office/powerpoint/2010/main" val="337412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B5A5CACD-BB9A-4AB6-B7E7-D737EA1438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1" y="789111"/>
            <a:ext cx="6400801" cy="5762683"/>
          </a:xfrm>
          <a:prstGeom prst="rect">
            <a:avLst/>
          </a:prstGeom>
        </p:spPr>
      </p:pic>
      <p:sp>
        <p:nvSpPr>
          <p:cNvPr id="13" name="Arrow: Right 12">
            <a:extLst>
              <a:ext uri="{FF2B5EF4-FFF2-40B4-BE49-F238E27FC236}">
                <a16:creationId xmlns:a16="http://schemas.microsoft.com/office/drawing/2014/main" id="{9ED7D69B-B5C7-437C-AA45-8675AECA7F51}"/>
              </a:ext>
            </a:extLst>
          </p:cNvPr>
          <p:cNvSpPr/>
          <p:nvPr/>
        </p:nvSpPr>
        <p:spPr bwMode="auto">
          <a:xfrm>
            <a:off x="2540001" y="3760426"/>
            <a:ext cx="860161" cy="3956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
        <p:nvSpPr>
          <p:cNvPr id="16" name="Rectangle 15">
            <a:extLst>
              <a:ext uri="{FF2B5EF4-FFF2-40B4-BE49-F238E27FC236}">
                <a16:creationId xmlns:a16="http://schemas.microsoft.com/office/drawing/2014/main" id="{920224F7-E46F-41BB-A0C2-351AE23053A8}"/>
              </a:ext>
            </a:extLst>
          </p:cNvPr>
          <p:cNvSpPr/>
          <p:nvPr/>
        </p:nvSpPr>
        <p:spPr bwMode="auto">
          <a:xfrm>
            <a:off x="3149601" y="4635943"/>
            <a:ext cx="5892800" cy="532064"/>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
        <p:nvSpPr>
          <p:cNvPr id="18" name="Rectangle 17">
            <a:extLst>
              <a:ext uri="{FF2B5EF4-FFF2-40B4-BE49-F238E27FC236}">
                <a16:creationId xmlns:a16="http://schemas.microsoft.com/office/drawing/2014/main" id="{6A8E8054-8539-4E6C-A556-1F825D50B9BF}"/>
              </a:ext>
            </a:extLst>
          </p:cNvPr>
          <p:cNvSpPr/>
          <p:nvPr/>
        </p:nvSpPr>
        <p:spPr bwMode="auto">
          <a:xfrm>
            <a:off x="3149600" y="5727328"/>
            <a:ext cx="5892800" cy="343272"/>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
        <p:nvSpPr>
          <p:cNvPr id="19" name="Rectangle 18">
            <a:extLst>
              <a:ext uri="{FF2B5EF4-FFF2-40B4-BE49-F238E27FC236}">
                <a16:creationId xmlns:a16="http://schemas.microsoft.com/office/drawing/2014/main" id="{0679A51D-A2F3-408C-AA13-67A1180B3D8B}"/>
              </a:ext>
            </a:extLst>
          </p:cNvPr>
          <p:cNvSpPr/>
          <p:nvPr/>
        </p:nvSpPr>
        <p:spPr bwMode="auto">
          <a:xfrm>
            <a:off x="3149600" y="5233738"/>
            <a:ext cx="5892800" cy="532063"/>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
        <p:nvSpPr>
          <p:cNvPr id="10" name="Rectangle 9">
            <a:extLst>
              <a:ext uri="{FF2B5EF4-FFF2-40B4-BE49-F238E27FC236}">
                <a16:creationId xmlns:a16="http://schemas.microsoft.com/office/drawing/2014/main" id="{0CE3084C-5837-4452-8654-9847A9A12080}"/>
              </a:ext>
            </a:extLst>
          </p:cNvPr>
          <p:cNvSpPr/>
          <p:nvPr/>
        </p:nvSpPr>
        <p:spPr bwMode="auto">
          <a:xfrm>
            <a:off x="3149600" y="2311400"/>
            <a:ext cx="5892800" cy="1219200"/>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
        <p:nvSpPr>
          <p:cNvPr id="2" name="TextBox 1">
            <a:extLst>
              <a:ext uri="{FF2B5EF4-FFF2-40B4-BE49-F238E27FC236}">
                <a16:creationId xmlns:a16="http://schemas.microsoft.com/office/drawing/2014/main" id="{178B3652-4CCD-4C5A-AF59-16A47351274D}"/>
              </a:ext>
            </a:extLst>
          </p:cNvPr>
          <p:cNvSpPr txBox="1"/>
          <p:nvPr/>
        </p:nvSpPr>
        <p:spPr>
          <a:xfrm>
            <a:off x="9405544" y="2136339"/>
            <a:ext cx="2467237" cy="2554545"/>
          </a:xfrm>
          <a:prstGeom prst="rect">
            <a:avLst/>
          </a:prstGeom>
          <a:noFill/>
        </p:spPr>
        <p:txBody>
          <a:bodyPr wrap="square" rtlCol="0">
            <a:spAutoFit/>
          </a:bodyPr>
          <a:lstStyle/>
          <a:p>
            <a:pPr defTabSz="1219170"/>
            <a:r>
              <a:rPr lang="en-US" sz="3200" dirty="0">
                <a:solidFill>
                  <a:prstClr val="black"/>
                </a:solidFill>
                <a:latin typeface="Arial" panose="020B0604020202020204" pitchFamily="34" charset="0"/>
                <a:cs typeface="Arial" panose="020B0604020202020204" pitchFamily="34" charset="0"/>
              </a:rPr>
              <a:t>Extrication relates to entrapment, not simple confinement</a:t>
            </a:r>
          </a:p>
        </p:txBody>
      </p:sp>
    </p:spTree>
    <p:extLst>
      <p:ext uri="{BB962C8B-B14F-4D97-AF65-F5344CB8AC3E}">
        <p14:creationId xmlns:p14="http://schemas.microsoft.com/office/powerpoint/2010/main" val="38868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P spid="18" grpId="0" animBg="1"/>
      <p:bldP spid="19" grpId="0" animBg="1"/>
      <p:bldP spid="19" grpId="1" animBg="1"/>
      <p:bldP spid="10" grpId="0" animBg="1"/>
      <p:bldP spid="10" grpId="1" animBg="1"/>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2A790DE8-67E1-475C-B8D6-866B242A4D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7470" y="803638"/>
            <a:ext cx="6377063" cy="5718764"/>
          </a:xfrm>
          <a:prstGeom prst="rect">
            <a:avLst/>
          </a:prstGeom>
        </p:spPr>
      </p:pic>
      <p:sp>
        <p:nvSpPr>
          <p:cNvPr id="10" name="Arrow: Right 9">
            <a:extLst>
              <a:ext uri="{FF2B5EF4-FFF2-40B4-BE49-F238E27FC236}">
                <a16:creationId xmlns:a16="http://schemas.microsoft.com/office/drawing/2014/main" id="{0AD1E478-D2D9-45ED-B566-D0A82B8A9AFC}"/>
              </a:ext>
            </a:extLst>
          </p:cNvPr>
          <p:cNvSpPr/>
          <p:nvPr/>
        </p:nvSpPr>
        <p:spPr bwMode="auto">
          <a:xfrm>
            <a:off x="2378818" y="2167241"/>
            <a:ext cx="860161" cy="3956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dirty="0">
              <a:solidFill>
                <a:prstClr val="black"/>
              </a:solidFill>
              <a:latin typeface="Arial" charset="0"/>
              <a:ea typeface="ＭＳ Ｐゴシック" pitchFamily="-96" charset="-128"/>
            </a:endParaRPr>
          </a:p>
        </p:txBody>
      </p:sp>
      <p:sp>
        <p:nvSpPr>
          <p:cNvPr id="11" name="Arrow: Right 10">
            <a:extLst>
              <a:ext uri="{FF2B5EF4-FFF2-40B4-BE49-F238E27FC236}">
                <a16:creationId xmlns:a16="http://schemas.microsoft.com/office/drawing/2014/main" id="{E26E22D9-E84B-45D7-9A4A-7600944CBCB4}"/>
              </a:ext>
            </a:extLst>
          </p:cNvPr>
          <p:cNvSpPr/>
          <p:nvPr/>
        </p:nvSpPr>
        <p:spPr bwMode="auto">
          <a:xfrm>
            <a:off x="2378816" y="3267418"/>
            <a:ext cx="860161" cy="3956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
        <p:nvSpPr>
          <p:cNvPr id="12" name="Arrow: Right 11">
            <a:extLst>
              <a:ext uri="{FF2B5EF4-FFF2-40B4-BE49-F238E27FC236}">
                <a16:creationId xmlns:a16="http://schemas.microsoft.com/office/drawing/2014/main" id="{6008E2E6-FFA7-4707-8FFB-14FD153E1FF9}"/>
              </a:ext>
            </a:extLst>
          </p:cNvPr>
          <p:cNvSpPr/>
          <p:nvPr/>
        </p:nvSpPr>
        <p:spPr bwMode="auto">
          <a:xfrm>
            <a:off x="2378817" y="3668405"/>
            <a:ext cx="860161" cy="3956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
        <p:nvSpPr>
          <p:cNvPr id="13" name="Rectangle 12">
            <a:extLst>
              <a:ext uri="{FF2B5EF4-FFF2-40B4-BE49-F238E27FC236}">
                <a16:creationId xmlns:a16="http://schemas.microsoft.com/office/drawing/2014/main" id="{A192853A-4B1E-4C8C-95FB-59DCD642740E}"/>
              </a:ext>
            </a:extLst>
          </p:cNvPr>
          <p:cNvSpPr/>
          <p:nvPr/>
        </p:nvSpPr>
        <p:spPr bwMode="auto">
          <a:xfrm>
            <a:off x="3238976" y="2871817"/>
            <a:ext cx="2125360" cy="395601"/>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prstClr val="black"/>
              </a:solidFill>
              <a:latin typeface="Arial" charset="0"/>
              <a:ea typeface="ＭＳ Ｐゴシック" pitchFamily="-96" charset="-128"/>
            </a:endParaRPr>
          </a:p>
        </p:txBody>
      </p:sp>
    </p:spTree>
    <p:extLst>
      <p:ext uri="{BB962C8B-B14F-4D97-AF65-F5344CB8AC3E}">
        <p14:creationId xmlns:p14="http://schemas.microsoft.com/office/powerpoint/2010/main" val="8377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082507-3783-4584-A1F8-8D5DC4CDECDD}"/>
              </a:ext>
            </a:extLst>
          </p:cNvPr>
          <p:cNvSpPr>
            <a:spLocks noGrp="1"/>
          </p:cNvSpPr>
          <p:nvPr>
            <p:ph type="body" sz="quarter" idx="11"/>
          </p:nvPr>
        </p:nvSpPr>
        <p:spPr>
          <a:xfrm>
            <a:off x="304800" y="1266135"/>
            <a:ext cx="11582400" cy="4325731"/>
          </a:xfrm>
        </p:spPr>
        <p:txBody>
          <a:bodyPr/>
          <a:lstStyle/>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Appreciate and understand the context</a:t>
            </a:r>
          </a:p>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Know your local and regional trauma resources</a:t>
            </a:r>
          </a:p>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Encourage adoption by local and state EMS agencies</a:t>
            </a:r>
          </a:p>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Sustain education and training</a:t>
            </a:r>
          </a:p>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Track use and outcomes through performance improvement</a:t>
            </a:r>
          </a:p>
          <a:p>
            <a:endParaRPr lang="en-US" dirty="0"/>
          </a:p>
        </p:txBody>
      </p:sp>
      <p:sp>
        <p:nvSpPr>
          <p:cNvPr id="5" name="Content Placeholder 3">
            <a:extLst>
              <a:ext uri="{FF2B5EF4-FFF2-40B4-BE49-F238E27FC236}">
                <a16:creationId xmlns:a16="http://schemas.microsoft.com/office/drawing/2014/main" id="{223DAFE4-5ED4-4DAB-9DF0-C9B0A8C4000C}"/>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Applying the Guideline</a:t>
            </a:r>
          </a:p>
        </p:txBody>
      </p:sp>
    </p:spTree>
    <p:extLst>
      <p:ext uri="{BB962C8B-B14F-4D97-AF65-F5344CB8AC3E}">
        <p14:creationId xmlns:p14="http://schemas.microsoft.com/office/powerpoint/2010/main" val="310244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EB021E-17CB-8048-8DBB-846682D9C9A8}"/>
              </a:ext>
            </a:extLst>
          </p:cNvPr>
          <p:cNvSpPr txBox="1"/>
          <p:nvPr/>
        </p:nvSpPr>
        <p:spPr>
          <a:xfrm>
            <a:off x="711200" y="3530600"/>
            <a:ext cx="9753600" cy="1569660"/>
          </a:xfrm>
          <a:prstGeom prst="rect">
            <a:avLst/>
          </a:prstGeom>
          <a:noFill/>
        </p:spPr>
        <p:txBody>
          <a:bodyPr wrap="square" rtlCol="0">
            <a:spAutoFit/>
          </a:bodyPr>
          <a:lstStyle/>
          <a:p>
            <a:pPr defTabSz="1219170"/>
            <a:r>
              <a:rPr lang="en-US" sz="4800" b="1" dirty="0">
                <a:solidFill>
                  <a:srgbClr val="2C3791"/>
                </a:solidFill>
                <a:latin typeface="Arial" panose="020B0604020202020204" pitchFamily="34" charset="0"/>
                <a:cs typeface="Arial" panose="020B0604020202020204" pitchFamily="34" charset="0"/>
              </a:rPr>
              <a:t>National Guideline for the </a:t>
            </a:r>
            <a:br>
              <a:rPr lang="en-US" sz="4800" b="1" dirty="0">
                <a:solidFill>
                  <a:srgbClr val="2C3791"/>
                </a:solidFill>
                <a:latin typeface="Arial" panose="020B0604020202020204" pitchFamily="34" charset="0"/>
                <a:cs typeface="Arial" panose="020B0604020202020204" pitchFamily="34" charset="0"/>
              </a:rPr>
            </a:br>
            <a:r>
              <a:rPr lang="en-US" sz="4800" b="1" dirty="0">
                <a:solidFill>
                  <a:srgbClr val="2C3791"/>
                </a:solidFill>
                <a:latin typeface="Arial" panose="020B0604020202020204" pitchFamily="34" charset="0"/>
                <a:cs typeface="Arial" panose="020B0604020202020204" pitchFamily="34" charset="0"/>
              </a:rPr>
              <a:t>Field Triage of Injured Patients</a:t>
            </a:r>
          </a:p>
        </p:txBody>
      </p:sp>
    </p:spTree>
    <p:extLst>
      <p:ext uri="{BB962C8B-B14F-4D97-AF65-F5344CB8AC3E}">
        <p14:creationId xmlns:p14="http://schemas.microsoft.com/office/powerpoint/2010/main" val="293229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C4C6ADF0-0F52-40D3-964E-FC1EF1E07BCF}"/>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Encourage Adoption</a:t>
            </a:r>
          </a:p>
        </p:txBody>
      </p:sp>
      <p:pic>
        <p:nvPicPr>
          <p:cNvPr id="2" name="Picture 1">
            <a:extLst>
              <a:ext uri="{FF2B5EF4-FFF2-40B4-BE49-F238E27FC236}">
                <a16:creationId xmlns:a16="http://schemas.microsoft.com/office/drawing/2014/main" id="{FF3BD902-7D93-27A1-3EC8-6F942AB605B0}"/>
              </a:ext>
            </a:extLst>
          </p:cNvPr>
          <p:cNvPicPr>
            <a:picLocks noChangeAspect="1"/>
          </p:cNvPicPr>
          <p:nvPr/>
        </p:nvPicPr>
        <p:blipFill>
          <a:blip r:embed="rId3"/>
          <a:stretch>
            <a:fillRect/>
          </a:stretch>
        </p:blipFill>
        <p:spPr>
          <a:xfrm>
            <a:off x="3480628" y="990600"/>
            <a:ext cx="5283200" cy="5283200"/>
          </a:xfrm>
          <a:prstGeom prst="rect">
            <a:avLst/>
          </a:prstGeom>
        </p:spPr>
      </p:pic>
    </p:spTree>
    <p:extLst>
      <p:ext uri="{BB962C8B-B14F-4D97-AF65-F5344CB8AC3E}">
        <p14:creationId xmlns:p14="http://schemas.microsoft.com/office/powerpoint/2010/main" val="1921277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2852120-0DA2-48EC-8563-2E9AFB0C2378}"/>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Local &amp; Regional Resources</a:t>
            </a:r>
          </a:p>
        </p:txBody>
      </p:sp>
      <p:pic>
        <p:nvPicPr>
          <p:cNvPr id="7" name="Picture 6">
            <a:extLst>
              <a:ext uri="{FF2B5EF4-FFF2-40B4-BE49-F238E27FC236}">
                <a16:creationId xmlns:a16="http://schemas.microsoft.com/office/drawing/2014/main" id="{B98B6340-D546-ED25-9753-B8C3C5E0B408}"/>
              </a:ext>
            </a:extLst>
          </p:cNvPr>
          <p:cNvPicPr>
            <a:picLocks noChangeAspect="1"/>
          </p:cNvPicPr>
          <p:nvPr/>
        </p:nvPicPr>
        <p:blipFill rotWithShape="1">
          <a:blip r:embed="rId3"/>
          <a:srcRect l="46668" t="17407" r="18333" b="14444"/>
          <a:stretch/>
        </p:blipFill>
        <p:spPr>
          <a:xfrm>
            <a:off x="7010400" y="1092200"/>
            <a:ext cx="4267200" cy="467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8F4C52B-5A87-DDC0-9831-2010247A4272}"/>
              </a:ext>
            </a:extLst>
          </p:cNvPr>
          <p:cNvPicPr>
            <a:picLocks noChangeAspect="1"/>
          </p:cNvPicPr>
          <p:nvPr/>
        </p:nvPicPr>
        <p:blipFill rotWithShape="1">
          <a:blip r:embed="rId4"/>
          <a:srcRect l="60000" t="22064" r="17230" b="42460"/>
          <a:stretch/>
        </p:blipFill>
        <p:spPr>
          <a:xfrm>
            <a:off x="914400" y="1206091"/>
            <a:ext cx="5332955" cy="4673599"/>
          </a:xfrm>
          <a:prstGeom prst="rect">
            <a:avLst/>
          </a:prstGeom>
        </p:spPr>
      </p:pic>
    </p:spTree>
    <p:extLst>
      <p:ext uri="{BB962C8B-B14F-4D97-AF65-F5344CB8AC3E}">
        <p14:creationId xmlns:p14="http://schemas.microsoft.com/office/powerpoint/2010/main" val="7643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outdoor, car, road&#10;&#10;Description automatically generated">
            <a:extLst>
              <a:ext uri="{FF2B5EF4-FFF2-40B4-BE49-F238E27FC236}">
                <a16:creationId xmlns:a16="http://schemas.microsoft.com/office/drawing/2014/main" id="{C7F1DDB0-4F87-433C-BB4A-EA30DF9D0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1" y="1701800"/>
            <a:ext cx="6870700" cy="4580467"/>
          </a:xfrm>
          <a:prstGeom prst="rect">
            <a:avLst/>
          </a:prstGeom>
        </p:spPr>
      </p:pic>
      <p:sp>
        <p:nvSpPr>
          <p:cNvPr id="7" name="TextBox 6">
            <a:extLst>
              <a:ext uri="{FF2B5EF4-FFF2-40B4-BE49-F238E27FC236}">
                <a16:creationId xmlns:a16="http://schemas.microsoft.com/office/drawing/2014/main" id="{B388F0AF-977A-48DB-A0AD-10749E9749FD}"/>
              </a:ext>
            </a:extLst>
          </p:cNvPr>
          <p:cNvSpPr txBox="1"/>
          <p:nvPr/>
        </p:nvSpPr>
        <p:spPr>
          <a:xfrm>
            <a:off x="7089342" y="6070600"/>
            <a:ext cx="2218877" cy="215444"/>
          </a:xfrm>
          <a:prstGeom prst="rect">
            <a:avLst/>
          </a:prstGeom>
          <a:noFill/>
        </p:spPr>
        <p:txBody>
          <a:bodyPr wrap="none" rtlCol="0">
            <a:spAutoFit/>
          </a:bodyPr>
          <a:lstStyle/>
          <a:p>
            <a:pPr defTabSz="1219170"/>
            <a:r>
              <a:rPr lang="en-US" sz="800" dirty="0">
                <a:solidFill>
                  <a:prstClr val="white"/>
                </a:solidFill>
                <a:latin typeface="Arial" panose="020B0604020202020204" pitchFamily="34" charset="0"/>
                <a:cs typeface="Arial" panose="020B0604020202020204" pitchFamily="34" charset="0"/>
              </a:rPr>
              <a:t>Source: Getty Images. Used with permission</a:t>
            </a:r>
          </a:p>
        </p:txBody>
      </p:sp>
      <p:sp>
        <p:nvSpPr>
          <p:cNvPr id="5" name="Content Placeholder 3">
            <a:extLst>
              <a:ext uri="{FF2B5EF4-FFF2-40B4-BE49-F238E27FC236}">
                <a16:creationId xmlns:a16="http://schemas.microsoft.com/office/drawing/2014/main" id="{BC370F1E-E22E-4713-A78B-4E5EF32BEC3D}"/>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Transport According to Local Protocol</a:t>
            </a:r>
          </a:p>
        </p:txBody>
      </p:sp>
    </p:spTree>
    <p:extLst>
      <p:ext uri="{BB962C8B-B14F-4D97-AF65-F5344CB8AC3E}">
        <p14:creationId xmlns:p14="http://schemas.microsoft.com/office/powerpoint/2010/main" val="383635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D588A82A-4815-4F95-8AE0-6D899ABA2769}"/>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ALS Intercepts &amp; Air Assets</a:t>
            </a:r>
          </a:p>
        </p:txBody>
      </p:sp>
      <p:pic>
        <p:nvPicPr>
          <p:cNvPr id="6" name="Picture 5">
            <a:extLst>
              <a:ext uri="{FF2B5EF4-FFF2-40B4-BE49-F238E27FC236}">
                <a16:creationId xmlns:a16="http://schemas.microsoft.com/office/drawing/2014/main" id="{4AE0D19F-9028-E2BC-E8AE-7608F1E1FE74}"/>
              </a:ext>
            </a:extLst>
          </p:cNvPr>
          <p:cNvPicPr>
            <a:picLocks noChangeAspect="1"/>
          </p:cNvPicPr>
          <p:nvPr/>
        </p:nvPicPr>
        <p:blipFill rotWithShape="1">
          <a:blip r:embed="rId3"/>
          <a:srcRect l="46149" t="56869" r="26134" b="14444"/>
          <a:stretch/>
        </p:blipFill>
        <p:spPr>
          <a:xfrm>
            <a:off x="3362632" y="801866"/>
            <a:ext cx="5466735" cy="5658136"/>
          </a:xfrm>
          <a:prstGeom prst="rect">
            <a:avLst/>
          </a:prstGeom>
          <a:ln>
            <a:noFill/>
          </a:ln>
          <a:effectLst>
            <a:outerShdw blurRad="190500" algn="tl" rotWithShape="0">
              <a:srgbClr val="000000">
                <a:alpha val="70000"/>
              </a:srgbClr>
            </a:outerShdw>
          </a:effectLst>
        </p:spPr>
      </p:pic>
      <p:cxnSp>
        <p:nvCxnSpPr>
          <p:cNvPr id="11" name="Straight Arrow Connector 10">
            <a:extLst>
              <a:ext uri="{FF2B5EF4-FFF2-40B4-BE49-F238E27FC236}">
                <a16:creationId xmlns:a16="http://schemas.microsoft.com/office/drawing/2014/main" id="{13E7CECA-5FCA-52D3-A691-A948FF9D04F7}"/>
              </a:ext>
            </a:extLst>
          </p:cNvPr>
          <p:cNvCxnSpPr>
            <a:cxnSpLocks/>
          </p:cNvCxnSpPr>
          <p:nvPr/>
        </p:nvCxnSpPr>
        <p:spPr>
          <a:xfrm>
            <a:off x="5853470" y="3723968"/>
            <a:ext cx="1560843" cy="12866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9635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55173A-95D8-456B-9F69-2C74530EE85A}"/>
              </a:ext>
            </a:extLst>
          </p:cNvPr>
          <p:cNvSpPr>
            <a:spLocks noGrp="1"/>
          </p:cNvSpPr>
          <p:nvPr>
            <p:ph type="body" sz="quarter" idx="11"/>
          </p:nvPr>
        </p:nvSpPr>
        <p:spPr>
          <a:xfrm>
            <a:off x="508000" y="1191390"/>
            <a:ext cx="11176000" cy="4475223"/>
          </a:xfrm>
        </p:spPr>
        <p:txBody>
          <a:bodyPr/>
          <a:lstStyle/>
          <a:p>
            <a:pPr marL="457189" indent="-457189">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Update process inclusive of EMS clinician input</a:t>
            </a:r>
          </a:p>
          <a:p>
            <a:pPr marL="457189" indent="-457189">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New guideline aligns with information flow to EMS and how assessments occur on the scene</a:t>
            </a:r>
          </a:p>
          <a:p>
            <a:pPr marL="457189" indent="-457189">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Guideline use is best assessed through impact on under- &amp; over-triage rates</a:t>
            </a:r>
          </a:p>
          <a:p>
            <a:endParaRPr lang="en-US" dirty="0"/>
          </a:p>
        </p:txBody>
      </p:sp>
      <p:sp>
        <p:nvSpPr>
          <p:cNvPr id="5" name="Content Placeholder 3">
            <a:extLst>
              <a:ext uri="{FF2B5EF4-FFF2-40B4-BE49-F238E27FC236}">
                <a16:creationId xmlns:a16="http://schemas.microsoft.com/office/drawing/2014/main" id="{5B16B4BC-4840-444A-8F94-7F375189BF1E}"/>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00251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342642-7868-41DB-97CD-9196CA958119}"/>
              </a:ext>
            </a:extLst>
          </p:cNvPr>
          <p:cNvSpPr>
            <a:spLocks noGrp="1"/>
          </p:cNvSpPr>
          <p:nvPr>
            <p:ph type="body" sz="quarter" idx="4294967295"/>
          </p:nvPr>
        </p:nvSpPr>
        <p:spPr>
          <a:xfrm>
            <a:off x="4064000" y="3024718"/>
            <a:ext cx="4064000" cy="808567"/>
          </a:xfrm>
          <a:prstGeom prst="rect">
            <a:avLst/>
          </a:prstGeom>
        </p:spPr>
        <p:txBody>
          <a:bodyPr/>
          <a:lstStyle/>
          <a:p>
            <a:pPr marL="0" indent="0" algn="ctr">
              <a:buNone/>
            </a:pPr>
            <a:r>
              <a:rPr lang="en-US" sz="5333" b="1" dirty="0">
                <a:solidFill>
                  <a:srgbClr val="2C3791"/>
                </a:solidFill>
                <a:latin typeface="Arial" panose="020B0604020202020204" pitchFamily="34" charset="0"/>
                <a:cs typeface="Arial" panose="020B0604020202020204" pitchFamily="34" charset="0"/>
              </a:rPr>
              <a:t>Questions?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2D52B8-D53F-42DB-8942-9291810A891C}"/>
              </a:ext>
            </a:extLst>
          </p:cNvPr>
          <p:cNvSpPr txBox="1"/>
          <p:nvPr/>
        </p:nvSpPr>
        <p:spPr>
          <a:xfrm>
            <a:off x="3220465" y="2305616"/>
            <a:ext cx="575107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C3791"/>
                </a:solidFill>
                <a:effectLst/>
                <a:uLnTx/>
                <a:uFillTx/>
                <a:latin typeface="Arial" panose="020B0604020202020204" pitchFamily="34" charset="0"/>
                <a:ea typeface="+mn-ea"/>
                <a:cs typeface="Arial" panose="020B0604020202020204" pitchFamily="34" charset="0"/>
              </a:rPr>
              <a:t>Case-Based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C3791"/>
                </a:solidFill>
                <a:effectLst/>
                <a:uLnTx/>
                <a:uFillTx/>
                <a:latin typeface="Arial" panose="020B0604020202020204" pitchFamily="34" charset="0"/>
                <a:ea typeface="+mn-ea"/>
                <a:cs typeface="Arial" panose="020B0604020202020204" pitchFamily="34" charset="0"/>
              </a:rPr>
              <a:t>Triage Scenarios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2C379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3791"/>
                </a:solidFill>
                <a:effectLst/>
                <a:uLnTx/>
                <a:uFillTx/>
                <a:latin typeface="Arial" panose="020B0604020202020204" pitchFamily="34" charset="0"/>
                <a:ea typeface="+mn-ea"/>
                <a:cs typeface="Arial" panose="020B0604020202020204" pitchFamily="34" charset="0"/>
              </a:rPr>
              <a:t>Target Audience: New EMS Clinicians  </a:t>
            </a:r>
          </a:p>
        </p:txBody>
      </p:sp>
      <p:cxnSp>
        <p:nvCxnSpPr>
          <p:cNvPr id="3" name="Straight Connector 2">
            <a:extLst>
              <a:ext uri="{FF2B5EF4-FFF2-40B4-BE49-F238E27FC236}">
                <a16:creationId xmlns:a16="http://schemas.microsoft.com/office/drawing/2014/main" id="{BB490E33-0219-465D-9725-6515D5ACA5FC}"/>
              </a:ext>
            </a:extLst>
          </p:cNvPr>
          <p:cNvCxnSpPr>
            <a:cxnSpLocks/>
          </p:cNvCxnSpPr>
          <p:nvPr/>
        </p:nvCxnSpPr>
        <p:spPr>
          <a:xfrm>
            <a:off x="3382879" y="3765884"/>
            <a:ext cx="5426242" cy="0"/>
          </a:xfrm>
          <a:prstGeom prst="line">
            <a:avLst/>
          </a:prstGeom>
          <a:ln>
            <a:solidFill>
              <a:srgbClr val="2C37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025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A8C520-CD90-48CB-9814-756D569EA613}"/>
              </a:ext>
            </a:extLst>
          </p:cNvPr>
          <p:cNvSpPr txBox="1"/>
          <p:nvPr/>
        </p:nvSpPr>
        <p:spPr>
          <a:xfrm>
            <a:off x="389021" y="1397675"/>
            <a:ext cx="11413958"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case-based scenarios have been developed as an educational training tool to illustrate application of the National Guideline for the Field Triage of Injured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EMS and trauma systems vary significantly across the US. These cases include hypothetical system resources from a mix of urban, suburban, and rural community scenarios. Attention should be given to how the availability of different resources may influence your decision making.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8302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D5234F-73A3-42E9-A100-6F854A474EBA}"/>
              </a:ext>
            </a:extLst>
          </p:cNvPr>
          <p:cNvSpPr txBox="1"/>
          <p:nvPr/>
        </p:nvSpPr>
        <p:spPr>
          <a:xfrm>
            <a:off x="389021" y="1767007"/>
            <a:ext cx="11413958"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each scenario there will be one patient to assess and make a triage decision.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Field Triage Guideline was developed using the best available evidence to identify patients that are most likely to benefit from the resources of a trauma center. They are not meant to supersede local trauma triage protocols and are not intended for mass casualty incident (MCI) triage.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3935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DA92E9A2-84A4-47FD-9DAD-3D7C427E8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7932" y="772610"/>
            <a:ext cx="4416137" cy="5715000"/>
          </a:xfrm>
          <a:prstGeom prst="rect">
            <a:avLst/>
          </a:prstGeom>
        </p:spPr>
      </p:pic>
    </p:spTree>
    <p:extLst>
      <p:ext uri="{BB962C8B-B14F-4D97-AF65-F5344CB8AC3E}">
        <p14:creationId xmlns:p14="http://schemas.microsoft.com/office/powerpoint/2010/main" val="174163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6" name="Rectangle 6"/>
          <p:cNvSpPr>
            <a:spLocks noGrp="1" noChangeArrowheads="1"/>
          </p:cNvSpPr>
          <p:nvPr>
            <p:ph type="subTitle" idx="4294967295"/>
          </p:nvPr>
        </p:nvSpPr>
        <p:spPr>
          <a:xfrm>
            <a:off x="3454400" y="1905000"/>
            <a:ext cx="6400800" cy="2235200"/>
          </a:xfrm>
        </p:spPr>
        <p:txBody>
          <a:bodyPr>
            <a:normAutofit lnSpcReduction="10000"/>
          </a:bodyPr>
          <a:lstStyle/>
          <a:p>
            <a:pPr marL="0" indent="0" algn="ctr">
              <a:buNone/>
              <a:defRPr/>
            </a:pPr>
            <a:r>
              <a:rPr lang="en-GB" dirty="0">
                <a:solidFill>
                  <a:srgbClr val="283178"/>
                </a:solidFill>
                <a:latin typeface="Arial" panose="020B0604020202020204" pitchFamily="34" charset="0"/>
                <a:cs typeface="Arial" panose="020B0604020202020204" pitchFamily="34" charset="0"/>
              </a:rPr>
              <a:t>Presenter Name</a:t>
            </a:r>
          </a:p>
          <a:p>
            <a:pPr marL="0" indent="0" algn="ctr">
              <a:buNone/>
              <a:defRPr/>
            </a:pPr>
            <a:r>
              <a:rPr lang="en-GB" dirty="0">
                <a:solidFill>
                  <a:srgbClr val="283178"/>
                </a:solidFill>
                <a:latin typeface="Arial" panose="020B0604020202020204" pitchFamily="34" charset="0"/>
                <a:cs typeface="Arial" panose="020B0604020202020204" pitchFamily="34" charset="0"/>
              </a:rPr>
              <a:t>Credentials</a:t>
            </a:r>
          </a:p>
          <a:p>
            <a:pPr marL="0" indent="0" algn="ctr">
              <a:buNone/>
              <a:defRPr/>
            </a:pPr>
            <a:r>
              <a:rPr lang="en-GB" dirty="0">
                <a:solidFill>
                  <a:srgbClr val="283178"/>
                </a:solidFill>
                <a:latin typeface="Arial" panose="020B0604020202020204" pitchFamily="34" charset="0"/>
                <a:cs typeface="Arial" panose="020B0604020202020204" pitchFamily="34" charset="0"/>
              </a:rPr>
              <a:t>Affiliation</a:t>
            </a:r>
          </a:p>
        </p:txBody>
      </p:sp>
    </p:spTree>
    <p:extLst>
      <p:ext uri="{BB962C8B-B14F-4D97-AF65-F5344CB8AC3E}">
        <p14:creationId xmlns:p14="http://schemas.microsoft.com/office/powerpoint/2010/main" val="38309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Two-car MVC, one car over embankment. You and a second unit are dispatched.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Sedan over embankment, damage as shown. Young female restrained driver responding but confined by damaged door. Air bags deployed. Door is popped by rescue &amp; patient able to self-extricate.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Yelling for help,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Regular, non-</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laboredwing</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commands,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agitated about wreck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112/68     HR 96     RR 18     SpO2 99% RA     GCS 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History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Thoughts?</a:t>
            </a:r>
          </a:p>
        </p:txBody>
      </p:sp>
      <p:pic>
        <p:nvPicPr>
          <p:cNvPr id="3" name="Picture 2" descr="A picture containing grass, outdoor, car, parked&#10;&#10;Description automatically generated">
            <a:extLst>
              <a:ext uri="{FF2B5EF4-FFF2-40B4-BE49-F238E27FC236}">
                <a16:creationId xmlns:a16="http://schemas.microsoft.com/office/drawing/2014/main" id="{103B3CB9-CDC9-4654-A438-067AB04D8B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072" y="3120782"/>
            <a:ext cx="3895856" cy="2921892"/>
          </a:xfrm>
          <a:prstGeom prst="rect">
            <a:avLst/>
          </a:prstGeom>
        </p:spPr>
      </p:pic>
      <p:sp>
        <p:nvSpPr>
          <p:cNvPr id="2" name="Text Placeholder 1">
            <a:extLst>
              <a:ext uri="{FF2B5EF4-FFF2-40B4-BE49-F238E27FC236}">
                <a16:creationId xmlns:a16="http://schemas.microsoft.com/office/drawing/2014/main" id="{0ABE5226-CBD8-4298-8DD7-130EA7C4B32B}"/>
              </a:ext>
            </a:extLst>
          </p:cNvPr>
          <p:cNvSpPr>
            <a:spLocks noGrp="1"/>
          </p:cNvSpPr>
          <p:nvPr>
            <p:ph type="body" sz="quarter" idx="10"/>
          </p:nvPr>
        </p:nvSpPr>
        <p:spPr/>
        <p:txBody>
          <a:bodyPr/>
          <a:lstStyle/>
          <a:p>
            <a:r>
              <a:rPr lang="en-US" dirty="0">
                <a:solidFill>
                  <a:srgbClr val="2C3791"/>
                </a:solidFill>
              </a:rPr>
              <a:t>Valders Case 2a</a:t>
            </a:r>
          </a:p>
          <a:p>
            <a:endParaRPr lang="en-US" dirty="0"/>
          </a:p>
        </p:txBody>
      </p:sp>
      <p:sp>
        <p:nvSpPr>
          <p:cNvPr id="5" name="TextBox 4">
            <a:extLst>
              <a:ext uri="{FF2B5EF4-FFF2-40B4-BE49-F238E27FC236}">
                <a16:creationId xmlns:a16="http://schemas.microsoft.com/office/drawing/2014/main" id="{6F5319A3-FE71-4906-91E6-CEA938590135}"/>
              </a:ext>
            </a:extLst>
          </p:cNvPr>
          <p:cNvSpPr txBox="1"/>
          <p:nvPr/>
        </p:nvSpPr>
        <p:spPr>
          <a:xfrm>
            <a:off x="4077049" y="5810452"/>
            <a:ext cx="277031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Mark </a:t>
            </a:r>
            <a:r>
              <a:rPr kumimoji="0" lang="en-US" sz="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Gestring</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MD FACS. Used with permission</a:t>
            </a:r>
          </a:p>
        </p:txBody>
      </p:sp>
    </p:spTree>
    <p:extLst>
      <p:ext uri="{BB962C8B-B14F-4D97-AF65-F5344CB8AC3E}">
        <p14:creationId xmlns:p14="http://schemas.microsoft.com/office/powerpoint/2010/main" val="2922756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Two-car MVC, one car over embankment. You and a second unit are dispatched.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Sedan over embankment, damage as shown. Young female restrained driver responding but confined by damaged door. Air bags deployed. Door is popped by rescue &amp; patient able to self-extricate.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Yelling for help,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commands, agitated about wreck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Secondary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Scattered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small facial &amp; arm lacs from glass, obviously deformed right shin with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bruisin</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Destination?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A picture containing grass, outdoor, car, parked&#10;&#10;Description automatically generated">
            <a:extLst>
              <a:ext uri="{FF2B5EF4-FFF2-40B4-BE49-F238E27FC236}">
                <a16:creationId xmlns:a16="http://schemas.microsoft.com/office/drawing/2014/main" id="{26B9DD13-3F1F-4E5C-8B7B-EFE8FDE33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971" y="3134977"/>
            <a:ext cx="2853827" cy="2140370"/>
          </a:xfrm>
          <a:prstGeom prst="rect">
            <a:avLst/>
          </a:prstGeom>
        </p:spPr>
      </p:pic>
      <p:sp>
        <p:nvSpPr>
          <p:cNvPr id="2" name="Text Placeholder 1">
            <a:extLst>
              <a:ext uri="{FF2B5EF4-FFF2-40B4-BE49-F238E27FC236}">
                <a16:creationId xmlns:a16="http://schemas.microsoft.com/office/drawing/2014/main" id="{84188D25-AA94-4E29-8F3E-BCF62673F804}"/>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6" name="TextBox 5">
            <a:extLst>
              <a:ext uri="{FF2B5EF4-FFF2-40B4-BE49-F238E27FC236}">
                <a16:creationId xmlns:a16="http://schemas.microsoft.com/office/drawing/2014/main" id="{BA7FF444-E8E9-49DB-85FD-90B0CB423C8B}"/>
              </a:ext>
            </a:extLst>
          </p:cNvPr>
          <p:cNvSpPr txBox="1"/>
          <p:nvPr/>
        </p:nvSpPr>
        <p:spPr>
          <a:xfrm>
            <a:off x="9104894" y="5090681"/>
            <a:ext cx="212109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Mark </a:t>
            </a:r>
            <a:r>
              <a:rPr kumimoji="0" lang="en-US" sz="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Gestring</a:t>
            </a: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MD FACS. Used with permission</a:t>
            </a:r>
          </a:p>
        </p:txBody>
      </p:sp>
    </p:spTree>
    <p:extLst>
      <p:ext uri="{BB962C8B-B14F-4D97-AF65-F5344CB8AC3E}">
        <p14:creationId xmlns:p14="http://schemas.microsoft.com/office/powerpoint/2010/main" val="1045275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Two-car MVC, one car over embankment. You and a second unit are dispatched.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Sedan over embankment, damage as shown. Young female restrained driver responding but confined by damaged door. Air bags deployed. Door is popped by rescue &amp; patient able to self-extricate.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Yelling for help,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commands, agitated about wreck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Scattered small facial &amp; arm lacs from glass, bilateral shins with bruising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vital signs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BP 112/68     HR 96     RR 18     SpO2 99% RA     GCS M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to Your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A picture containing grass, outdoor, car, parked&#10;&#10;Description automatically generated">
            <a:extLst>
              <a:ext uri="{FF2B5EF4-FFF2-40B4-BE49-F238E27FC236}">
                <a16:creationId xmlns:a16="http://schemas.microsoft.com/office/drawing/2014/main" id="{5047D371-CAC1-436E-9D9B-99132C127C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971" y="3134977"/>
            <a:ext cx="2853827" cy="2140370"/>
          </a:xfrm>
          <a:prstGeom prst="rect">
            <a:avLst/>
          </a:prstGeom>
        </p:spPr>
      </p:pic>
      <p:grpSp>
        <p:nvGrpSpPr>
          <p:cNvPr id="9" name="Group 8">
            <a:extLst>
              <a:ext uri="{FF2B5EF4-FFF2-40B4-BE49-F238E27FC236}">
                <a16:creationId xmlns:a16="http://schemas.microsoft.com/office/drawing/2014/main" id="{89D5C6FC-AB04-4560-93C0-EF657B89CC25}"/>
              </a:ext>
            </a:extLst>
          </p:cNvPr>
          <p:cNvGrpSpPr/>
          <p:nvPr/>
        </p:nvGrpSpPr>
        <p:grpSpPr>
          <a:xfrm>
            <a:off x="4821995" y="3306781"/>
            <a:ext cx="4311641" cy="1198383"/>
            <a:chOff x="285840" y="5510219"/>
            <a:chExt cx="4311641" cy="1198383"/>
          </a:xfrm>
        </p:grpSpPr>
        <p:pic>
          <p:nvPicPr>
            <p:cNvPr id="3" name="Picture 2">
              <a:extLst>
                <a:ext uri="{FF2B5EF4-FFF2-40B4-BE49-F238E27FC236}">
                  <a16:creationId xmlns:a16="http://schemas.microsoft.com/office/drawing/2014/main" id="{2CBDFD73-15A4-4236-AFEF-8AEE0DE4CB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498" y="5510219"/>
              <a:ext cx="1774693" cy="422031"/>
            </a:xfrm>
            <a:prstGeom prst="rect">
              <a:avLst/>
            </a:prstGeom>
          </p:spPr>
        </p:pic>
        <p:pic>
          <p:nvPicPr>
            <p:cNvPr id="8" name="Picture 7">
              <a:extLst>
                <a:ext uri="{FF2B5EF4-FFF2-40B4-BE49-F238E27FC236}">
                  <a16:creationId xmlns:a16="http://schemas.microsoft.com/office/drawing/2014/main" id="{DAB3F330-FBA6-4506-9736-756BA768B3E9}"/>
                </a:ext>
              </a:extLst>
            </p:cNvPr>
            <p:cNvPicPr>
              <a:picLocks noChangeAspect="1"/>
            </p:cNvPicPr>
            <p:nvPr/>
          </p:nvPicPr>
          <p:blipFill>
            <a:blip r:embed="rId5"/>
            <a:stretch>
              <a:fillRect/>
            </a:stretch>
          </p:blipFill>
          <p:spPr>
            <a:xfrm>
              <a:off x="285840" y="5932250"/>
              <a:ext cx="4311641" cy="776352"/>
            </a:xfrm>
            <a:prstGeom prst="rect">
              <a:avLst/>
            </a:prstGeom>
          </p:spPr>
        </p:pic>
      </p:grpSp>
      <p:sp>
        <p:nvSpPr>
          <p:cNvPr id="10" name="&quot;Not Allowed&quot; Symbol 9">
            <a:extLst>
              <a:ext uri="{FF2B5EF4-FFF2-40B4-BE49-F238E27FC236}">
                <a16:creationId xmlns:a16="http://schemas.microsoft.com/office/drawing/2014/main" id="{B80DC64E-2EC8-4C76-A0C3-9AD7145F6A7B}"/>
              </a:ext>
            </a:extLst>
          </p:cNvPr>
          <p:cNvSpPr/>
          <p:nvPr/>
        </p:nvSpPr>
        <p:spPr>
          <a:xfrm>
            <a:off x="5571781" y="3058287"/>
            <a:ext cx="2244436" cy="1596275"/>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 Placeholder 1">
            <a:extLst>
              <a:ext uri="{FF2B5EF4-FFF2-40B4-BE49-F238E27FC236}">
                <a16:creationId xmlns:a16="http://schemas.microsoft.com/office/drawing/2014/main" id="{69E245CD-DD76-40C1-B5CF-35C6B0DA657A}"/>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11" name="TextBox 10">
            <a:extLst>
              <a:ext uri="{FF2B5EF4-FFF2-40B4-BE49-F238E27FC236}">
                <a16:creationId xmlns:a16="http://schemas.microsoft.com/office/drawing/2014/main" id="{6B987BB6-C545-45A8-9B07-3CD720EE102A}"/>
              </a:ext>
            </a:extLst>
          </p:cNvPr>
          <p:cNvSpPr txBox="1"/>
          <p:nvPr/>
        </p:nvSpPr>
        <p:spPr>
          <a:xfrm>
            <a:off x="9104894" y="5090681"/>
            <a:ext cx="212109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Mark </a:t>
            </a:r>
            <a:r>
              <a:rPr kumimoji="0" lang="en-US" sz="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Gestring</a:t>
            </a: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MD FACS. Used with permission</a:t>
            </a:r>
          </a:p>
        </p:txBody>
      </p:sp>
    </p:spTree>
    <p:extLst>
      <p:ext uri="{BB962C8B-B14F-4D97-AF65-F5344CB8AC3E}">
        <p14:creationId xmlns:p14="http://schemas.microsoft.com/office/powerpoint/2010/main" val="778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Two-car MVC, one car over embankment. You and a second unit are dispatched.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Yelling for help,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Following comma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nds, agitated about wreck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99% RA     GCS 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History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Thoughts?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D2B7570F-DCD7-442B-890A-1CA6B551F3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0568" y="3077573"/>
            <a:ext cx="3910864" cy="2948323"/>
          </a:xfrm>
          <a:prstGeom prst="rect">
            <a:avLst/>
          </a:prstGeom>
        </p:spPr>
      </p:pic>
      <p:sp>
        <p:nvSpPr>
          <p:cNvPr id="2" name="Text Placeholder 1">
            <a:extLst>
              <a:ext uri="{FF2B5EF4-FFF2-40B4-BE49-F238E27FC236}">
                <a16:creationId xmlns:a16="http://schemas.microsoft.com/office/drawing/2014/main" id="{FFF6FC43-6BD2-4F20-9197-79C2DA63BD00}"/>
              </a:ext>
            </a:extLst>
          </p:cNvPr>
          <p:cNvSpPr>
            <a:spLocks noGrp="1"/>
          </p:cNvSpPr>
          <p:nvPr>
            <p:ph type="body" sz="quarter" idx="10"/>
          </p:nvPr>
        </p:nvSpPr>
        <p:spPr/>
        <p:txBody>
          <a:bodyPr/>
          <a:lstStyle/>
          <a:p>
            <a:r>
              <a:rPr lang="en-US" dirty="0">
                <a:solidFill>
                  <a:srgbClr val="2C3791"/>
                </a:solidFill>
              </a:rPr>
              <a:t>Valders Case 2b</a:t>
            </a:r>
          </a:p>
          <a:p>
            <a:endParaRPr lang="en-US" dirty="0"/>
          </a:p>
        </p:txBody>
      </p:sp>
      <p:sp>
        <p:nvSpPr>
          <p:cNvPr id="5" name="TextBox 4">
            <a:extLst>
              <a:ext uri="{FF2B5EF4-FFF2-40B4-BE49-F238E27FC236}">
                <a16:creationId xmlns:a16="http://schemas.microsoft.com/office/drawing/2014/main" id="{AFC99BAF-467D-4D39-B2C3-8DD19FC53A74}"/>
              </a:ext>
            </a:extLst>
          </p:cNvPr>
          <p:cNvSpPr txBox="1"/>
          <p:nvPr/>
        </p:nvSpPr>
        <p:spPr>
          <a:xfrm>
            <a:off x="4077049" y="5810452"/>
            <a:ext cx="277031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Mark </a:t>
            </a:r>
            <a:r>
              <a:rPr kumimoji="0" lang="en-US" sz="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Gestring</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MD FACS. Used with permission</a:t>
            </a:r>
          </a:p>
        </p:txBody>
      </p:sp>
    </p:spTree>
    <p:extLst>
      <p:ext uri="{BB962C8B-B14F-4D97-AF65-F5344CB8AC3E}">
        <p14:creationId xmlns:p14="http://schemas.microsoft.com/office/powerpoint/2010/main" val="56345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Two-car MVC, one car over embankment. You and a second unit are dispatched.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Yelling for help,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commands, agitated about wreck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deformed right shin with bruising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Initial vital signs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BP 112/68     HR 96     RR 18     SpO2 99% RA     GCS 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History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Destination?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A67CCE60-F83A-4D56-91E3-819F2FA94AA8}"/>
              </a:ext>
            </a:extLst>
          </p:cNvPr>
          <p:cNvPicPr>
            <a:picLocks noChangeAspect="1"/>
          </p:cNvPicPr>
          <p:nvPr/>
        </p:nvPicPr>
        <p:blipFill>
          <a:blip r:embed="rId3"/>
          <a:stretch>
            <a:fillRect/>
          </a:stretch>
        </p:blipFill>
        <p:spPr>
          <a:xfrm>
            <a:off x="8758990" y="2912432"/>
            <a:ext cx="3322565" cy="2460380"/>
          </a:xfrm>
          <a:prstGeom prst="rect">
            <a:avLst/>
          </a:prstGeom>
        </p:spPr>
      </p:pic>
      <p:sp>
        <p:nvSpPr>
          <p:cNvPr id="2" name="Text Placeholder 1">
            <a:extLst>
              <a:ext uri="{FF2B5EF4-FFF2-40B4-BE49-F238E27FC236}">
                <a16:creationId xmlns:a16="http://schemas.microsoft.com/office/drawing/2014/main" id="{DB090291-5ED2-409E-8DF4-AE97A1A28CB0}"/>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5" name="TextBox 4">
            <a:extLst>
              <a:ext uri="{FF2B5EF4-FFF2-40B4-BE49-F238E27FC236}">
                <a16:creationId xmlns:a16="http://schemas.microsoft.com/office/drawing/2014/main" id="{7CC44C53-E604-44AE-BA71-52B3D141BFBF}"/>
              </a:ext>
            </a:extLst>
          </p:cNvPr>
          <p:cNvSpPr txBox="1"/>
          <p:nvPr/>
        </p:nvSpPr>
        <p:spPr>
          <a:xfrm>
            <a:off x="8750601" y="5188146"/>
            <a:ext cx="212109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Mark </a:t>
            </a:r>
            <a:r>
              <a:rPr kumimoji="0" lang="en-US" sz="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Gestring</a:t>
            </a: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MD FACS. Used with permission</a:t>
            </a:r>
          </a:p>
        </p:txBody>
      </p:sp>
    </p:spTree>
    <p:extLst>
      <p:ext uri="{BB962C8B-B14F-4D97-AF65-F5344CB8AC3E}">
        <p14:creationId xmlns:p14="http://schemas.microsoft.com/office/powerpoint/2010/main" val="2933635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Two-car MVC, one car over embankment. You and a second unit are dispatched.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Yelling for help,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commands, agitated about wreck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Scattered small facial &amp; arm lacs from glass, bilateral shins with bruising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vital signs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BP 112/68     HR 96     RR 18     SpO2 99% RA     GCS M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to Your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3F189469-503F-47F5-A466-FC777B4200BC}"/>
              </a:ext>
            </a:extLst>
          </p:cNvPr>
          <p:cNvPicPr>
            <a:picLocks noChangeAspect="1"/>
          </p:cNvPicPr>
          <p:nvPr/>
        </p:nvPicPr>
        <p:blipFill>
          <a:blip r:embed="rId3"/>
          <a:stretch>
            <a:fillRect/>
          </a:stretch>
        </p:blipFill>
        <p:spPr>
          <a:xfrm>
            <a:off x="8758990" y="2912432"/>
            <a:ext cx="3322565" cy="2460380"/>
          </a:xfrm>
          <a:prstGeom prst="rect">
            <a:avLst/>
          </a:prstGeom>
        </p:spPr>
      </p:pic>
      <p:grpSp>
        <p:nvGrpSpPr>
          <p:cNvPr id="6" name="Group 5">
            <a:extLst>
              <a:ext uri="{FF2B5EF4-FFF2-40B4-BE49-F238E27FC236}">
                <a16:creationId xmlns:a16="http://schemas.microsoft.com/office/drawing/2014/main" id="{7BF21FCC-64AC-49A5-BFB6-3361464A4DE5}"/>
              </a:ext>
            </a:extLst>
          </p:cNvPr>
          <p:cNvGrpSpPr/>
          <p:nvPr/>
        </p:nvGrpSpPr>
        <p:grpSpPr>
          <a:xfrm>
            <a:off x="4438960" y="3128019"/>
            <a:ext cx="4311641" cy="1198383"/>
            <a:chOff x="285840" y="5510219"/>
            <a:chExt cx="4311641" cy="1198383"/>
          </a:xfrm>
        </p:grpSpPr>
        <p:pic>
          <p:nvPicPr>
            <p:cNvPr id="7" name="Picture 6">
              <a:extLst>
                <a:ext uri="{FF2B5EF4-FFF2-40B4-BE49-F238E27FC236}">
                  <a16:creationId xmlns:a16="http://schemas.microsoft.com/office/drawing/2014/main" id="{DBEC0F8E-A780-4487-88EF-E2DA9B3FC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498" y="5510219"/>
              <a:ext cx="1774693" cy="422031"/>
            </a:xfrm>
            <a:prstGeom prst="rect">
              <a:avLst/>
            </a:prstGeom>
          </p:spPr>
        </p:pic>
        <p:pic>
          <p:nvPicPr>
            <p:cNvPr id="9" name="Picture 8">
              <a:extLst>
                <a:ext uri="{FF2B5EF4-FFF2-40B4-BE49-F238E27FC236}">
                  <a16:creationId xmlns:a16="http://schemas.microsoft.com/office/drawing/2014/main" id="{C25703E9-179D-4A3B-916D-ED2007E655D4}"/>
                </a:ext>
              </a:extLst>
            </p:cNvPr>
            <p:cNvPicPr>
              <a:picLocks noChangeAspect="1"/>
            </p:cNvPicPr>
            <p:nvPr/>
          </p:nvPicPr>
          <p:blipFill>
            <a:blip r:embed="rId5"/>
            <a:stretch>
              <a:fillRect/>
            </a:stretch>
          </p:blipFill>
          <p:spPr>
            <a:xfrm>
              <a:off x="285840" y="5932250"/>
              <a:ext cx="4311641" cy="776352"/>
            </a:xfrm>
            <a:prstGeom prst="rect">
              <a:avLst/>
            </a:prstGeom>
          </p:spPr>
        </p:pic>
      </p:grpSp>
      <p:sp>
        <p:nvSpPr>
          <p:cNvPr id="2" name="Text Placeholder 1">
            <a:extLst>
              <a:ext uri="{FF2B5EF4-FFF2-40B4-BE49-F238E27FC236}">
                <a16:creationId xmlns:a16="http://schemas.microsoft.com/office/drawing/2014/main" id="{3336EE6C-3153-49E0-8924-F7FCA71AFF1F}"/>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10" name="TextBox 9">
            <a:extLst>
              <a:ext uri="{FF2B5EF4-FFF2-40B4-BE49-F238E27FC236}">
                <a16:creationId xmlns:a16="http://schemas.microsoft.com/office/drawing/2014/main" id="{8841C847-FEDA-4229-81DD-657E97B22170}"/>
              </a:ext>
            </a:extLst>
          </p:cNvPr>
          <p:cNvSpPr txBox="1"/>
          <p:nvPr/>
        </p:nvSpPr>
        <p:spPr>
          <a:xfrm>
            <a:off x="8750601" y="5188146"/>
            <a:ext cx="212109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Mark </a:t>
            </a:r>
            <a:r>
              <a:rPr kumimoji="0" lang="en-US" sz="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Gestring</a:t>
            </a: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MD FACS. Used with permission</a:t>
            </a:r>
          </a:p>
        </p:txBody>
      </p:sp>
    </p:spTree>
    <p:extLst>
      <p:ext uri="{BB962C8B-B14F-4D97-AF65-F5344CB8AC3E}">
        <p14:creationId xmlns:p14="http://schemas.microsoft.com/office/powerpoint/2010/main" val="10926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Elderly male ground level fall.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Elderly male lying on ground near couch. Lives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Following commands, oriented to person, place. States he tripped on rug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Secondary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 –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Large hematoma on left forehead with small overlying skin tear. Multiple bruises on both arms, some appear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old.Coumadin</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Thoughts?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A picture containing floor, indoor, sofa, person&#10;&#10;Description automatically generated">
            <a:extLst>
              <a:ext uri="{FF2B5EF4-FFF2-40B4-BE49-F238E27FC236}">
                <a16:creationId xmlns:a16="http://schemas.microsoft.com/office/drawing/2014/main" id="{EEA7E863-2B9B-46A0-8CB8-C8A33F0EE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942" y="2642835"/>
            <a:ext cx="5072115" cy="3383061"/>
          </a:xfrm>
          <a:prstGeom prst="rect">
            <a:avLst/>
          </a:prstGeom>
        </p:spPr>
      </p:pic>
      <p:sp>
        <p:nvSpPr>
          <p:cNvPr id="2" name="Text Placeholder 1">
            <a:extLst>
              <a:ext uri="{FF2B5EF4-FFF2-40B4-BE49-F238E27FC236}">
                <a16:creationId xmlns:a16="http://schemas.microsoft.com/office/drawing/2014/main" id="{6E31BDAA-A9D9-4C40-8C15-1DE2B0698E44}"/>
              </a:ext>
            </a:extLst>
          </p:cNvPr>
          <p:cNvSpPr>
            <a:spLocks noGrp="1"/>
          </p:cNvSpPr>
          <p:nvPr>
            <p:ph type="body" sz="quarter" idx="10"/>
          </p:nvPr>
        </p:nvSpPr>
        <p:spPr/>
        <p:txBody>
          <a:bodyPr/>
          <a:lstStyle/>
          <a:p>
            <a:r>
              <a:rPr lang="en-US" dirty="0">
                <a:solidFill>
                  <a:srgbClr val="2C3791"/>
                </a:solidFill>
              </a:rPr>
              <a:t>Valders Case 4b</a:t>
            </a:r>
          </a:p>
          <a:p>
            <a:endParaRPr lang="en-US" dirty="0"/>
          </a:p>
        </p:txBody>
      </p:sp>
      <p:sp>
        <p:nvSpPr>
          <p:cNvPr id="5" name="TextBox 4">
            <a:extLst>
              <a:ext uri="{FF2B5EF4-FFF2-40B4-BE49-F238E27FC236}">
                <a16:creationId xmlns:a16="http://schemas.microsoft.com/office/drawing/2014/main" id="{EF0AF57E-7AD3-46CB-A2BB-D58796688303}"/>
              </a:ext>
            </a:extLst>
          </p:cNvPr>
          <p:cNvSpPr txBox="1"/>
          <p:nvPr/>
        </p:nvSpPr>
        <p:spPr>
          <a:xfrm>
            <a:off x="3498317" y="5810452"/>
            <a:ext cx="221887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Getty Images. Used with permission</a:t>
            </a:r>
          </a:p>
        </p:txBody>
      </p:sp>
    </p:spTree>
    <p:extLst>
      <p:ext uri="{BB962C8B-B14F-4D97-AF65-F5344CB8AC3E}">
        <p14:creationId xmlns:p14="http://schemas.microsoft.com/office/powerpoint/2010/main" val="952982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Elderly male ground level fall.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Elderly male lying on ground near couch. Lives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commands, oriented to person, place. States he tripped on rug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Secondary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Destination?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A picture containing floor, indoor, sofa, person&#10;&#10;Description automatically generated">
            <a:extLst>
              <a:ext uri="{FF2B5EF4-FFF2-40B4-BE49-F238E27FC236}">
                <a16:creationId xmlns:a16="http://schemas.microsoft.com/office/drawing/2014/main" id="{7BB78E10-9346-4D0F-87D0-2598615ED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7076" y="1488210"/>
            <a:ext cx="3169443" cy="2113994"/>
          </a:xfrm>
          <a:prstGeom prst="rect">
            <a:avLst/>
          </a:prstGeom>
        </p:spPr>
      </p:pic>
      <p:sp>
        <p:nvSpPr>
          <p:cNvPr id="2" name="Text Placeholder 1">
            <a:extLst>
              <a:ext uri="{FF2B5EF4-FFF2-40B4-BE49-F238E27FC236}">
                <a16:creationId xmlns:a16="http://schemas.microsoft.com/office/drawing/2014/main" id="{9A0CB7DC-5B5A-415A-A3D4-CC1ABFBD5A2C}"/>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5" name="TextBox 4">
            <a:extLst>
              <a:ext uri="{FF2B5EF4-FFF2-40B4-BE49-F238E27FC236}">
                <a16:creationId xmlns:a16="http://schemas.microsoft.com/office/drawing/2014/main" id="{1DB05F4A-F2A9-47EA-8E88-E90E8963827E}"/>
              </a:ext>
            </a:extLst>
          </p:cNvPr>
          <p:cNvSpPr txBox="1"/>
          <p:nvPr/>
        </p:nvSpPr>
        <p:spPr>
          <a:xfrm>
            <a:off x="8927076" y="3160624"/>
            <a:ext cx="170591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Getty Images. Used with permission</a:t>
            </a:r>
          </a:p>
        </p:txBody>
      </p:sp>
    </p:spTree>
    <p:extLst>
      <p:ext uri="{BB962C8B-B14F-4D97-AF65-F5344CB8AC3E}">
        <p14:creationId xmlns:p14="http://schemas.microsoft.com/office/powerpoint/2010/main" val="3861889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Elderly male ground level fall.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Elderly male lying on ground near couch. Lives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commands, oriented to person, place. States he tripped on rug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Large hematoma on left forehead with small overlying skin tear. Multiple bruises on both arms, some appear 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vital signs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BP 168/84     HR 84     RR 12     SpO2 96% RA     GCS M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CAD, HTN, OA,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afib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warfarin (Coumadin)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to Your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DC914F0-D784-4F52-84F2-37DAB73310F3}"/>
              </a:ext>
            </a:extLst>
          </p:cNvPr>
          <p:cNvPicPr>
            <a:picLocks noChangeAspect="1"/>
          </p:cNvPicPr>
          <p:nvPr/>
        </p:nvPicPr>
        <p:blipFill>
          <a:blip r:embed="rId3"/>
          <a:stretch>
            <a:fillRect/>
          </a:stretch>
        </p:blipFill>
        <p:spPr>
          <a:xfrm>
            <a:off x="4311942" y="3008884"/>
            <a:ext cx="4615134" cy="866831"/>
          </a:xfrm>
          <a:prstGeom prst="rect">
            <a:avLst/>
          </a:prstGeom>
        </p:spPr>
      </p:pic>
      <p:sp>
        <p:nvSpPr>
          <p:cNvPr id="2" name="Text Placeholder 1">
            <a:extLst>
              <a:ext uri="{FF2B5EF4-FFF2-40B4-BE49-F238E27FC236}">
                <a16:creationId xmlns:a16="http://schemas.microsoft.com/office/drawing/2014/main" id="{5E151E0F-C75E-4840-BC1D-2D6B4E40CE01}"/>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9" name="TextBox 8">
            <a:extLst>
              <a:ext uri="{FF2B5EF4-FFF2-40B4-BE49-F238E27FC236}">
                <a16:creationId xmlns:a16="http://schemas.microsoft.com/office/drawing/2014/main" id="{AB72F406-E3F8-4115-9800-E40D2B445CC5}"/>
              </a:ext>
            </a:extLst>
          </p:cNvPr>
          <p:cNvSpPr txBox="1"/>
          <p:nvPr/>
        </p:nvSpPr>
        <p:spPr>
          <a:xfrm>
            <a:off x="8927076" y="3160624"/>
            <a:ext cx="170591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8985E3CE-6B05-48B5-AEB9-6E85D28029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71753" y="2576232"/>
            <a:ext cx="1295512" cy="381033"/>
          </a:xfrm>
          <a:prstGeom prst="rect">
            <a:avLst/>
          </a:prstGeom>
        </p:spPr>
      </p:pic>
      <p:pic>
        <p:nvPicPr>
          <p:cNvPr id="5" name="Picture 4" descr="A picture containing floor, indoor, sofa, person&#10;&#10;Description automatically generated">
            <a:extLst>
              <a:ext uri="{FF2B5EF4-FFF2-40B4-BE49-F238E27FC236}">
                <a16:creationId xmlns:a16="http://schemas.microsoft.com/office/drawing/2014/main" id="{BE5D0E27-D2CC-7D24-17E2-E51B7A5217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27076" y="1488210"/>
            <a:ext cx="3169443" cy="2113994"/>
          </a:xfrm>
          <a:prstGeom prst="rect">
            <a:avLst/>
          </a:prstGeom>
        </p:spPr>
      </p:pic>
    </p:spTree>
    <p:extLst>
      <p:ext uri="{BB962C8B-B14F-4D97-AF65-F5344CB8AC3E}">
        <p14:creationId xmlns:p14="http://schemas.microsoft.com/office/powerpoint/2010/main" val="18823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Male fell off ladder.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Middle aged male lying supine on concrete driveway, ladder lying next to him near 2 story roof.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Thoughts?</a:t>
            </a:r>
          </a:p>
        </p:txBody>
      </p:sp>
      <p:pic>
        <p:nvPicPr>
          <p:cNvPr id="5" name="Picture 4" descr="A picture containing building, outdoor, jumping, stair&#10;&#10;Description automatically generated">
            <a:extLst>
              <a:ext uri="{FF2B5EF4-FFF2-40B4-BE49-F238E27FC236}">
                <a16:creationId xmlns:a16="http://schemas.microsoft.com/office/drawing/2014/main" id="{0A8AA4AD-784A-4B5F-B814-DBEE6187E4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7899" y="2875831"/>
            <a:ext cx="2096096" cy="3150065"/>
          </a:xfrm>
          <a:prstGeom prst="rect">
            <a:avLst/>
          </a:prstGeom>
        </p:spPr>
      </p:pic>
      <p:sp>
        <p:nvSpPr>
          <p:cNvPr id="2" name="Text Placeholder 1">
            <a:extLst>
              <a:ext uri="{FF2B5EF4-FFF2-40B4-BE49-F238E27FC236}">
                <a16:creationId xmlns:a16="http://schemas.microsoft.com/office/drawing/2014/main" id="{781C2DEA-EB83-47E6-B331-4633BF7010DD}"/>
              </a:ext>
            </a:extLst>
          </p:cNvPr>
          <p:cNvSpPr>
            <a:spLocks noGrp="1"/>
          </p:cNvSpPr>
          <p:nvPr>
            <p:ph type="body" sz="quarter" idx="10"/>
          </p:nvPr>
        </p:nvSpPr>
        <p:spPr/>
        <p:txBody>
          <a:bodyPr/>
          <a:lstStyle/>
          <a:p>
            <a:r>
              <a:rPr lang="en-US" dirty="0">
                <a:solidFill>
                  <a:srgbClr val="2C3791"/>
                </a:solidFill>
              </a:rPr>
              <a:t>Valders Case 6</a:t>
            </a:r>
          </a:p>
          <a:p>
            <a:endParaRPr lang="en-US" dirty="0"/>
          </a:p>
        </p:txBody>
      </p:sp>
      <p:sp>
        <p:nvSpPr>
          <p:cNvPr id="6" name="TextBox 5">
            <a:extLst>
              <a:ext uri="{FF2B5EF4-FFF2-40B4-BE49-F238E27FC236}">
                <a16:creationId xmlns:a16="http://schemas.microsoft.com/office/drawing/2014/main" id="{42181683-F2BE-4C05-A568-95FEE56156E0}"/>
              </a:ext>
            </a:extLst>
          </p:cNvPr>
          <p:cNvSpPr txBox="1"/>
          <p:nvPr/>
        </p:nvSpPr>
        <p:spPr>
          <a:xfrm>
            <a:off x="4966508" y="5810452"/>
            <a:ext cx="195919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Getty Images. Used with permission</a:t>
            </a:r>
          </a:p>
        </p:txBody>
      </p:sp>
    </p:spTree>
    <p:extLst>
      <p:ext uri="{BB962C8B-B14F-4D97-AF65-F5344CB8AC3E}">
        <p14:creationId xmlns:p14="http://schemas.microsoft.com/office/powerpoint/2010/main" val="157462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812800" y="1"/>
            <a:ext cx="11379200" cy="807977"/>
          </a:xfrm>
        </p:spPr>
        <p:txBody>
          <a:bodyPr/>
          <a:lstStyle/>
          <a:p>
            <a:r>
              <a:rPr lang="en-US" sz="4267" dirty="0">
                <a:solidFill>
                  <a:srgbClr val="2C3791"/>
                </a:solidFill>
                <a:latin typeface="Arial" panose="020B0604020202020204" pitchFamily="34" charset="0"/>
                <a:cs typeface="Arial" panose="020B0604020202020204" pitchFamily="34" charset="0"/>
              </a:rPr>
              <a:t>Objectives</a:t>
            </a:r>
          </a:p>
        </p:txBody>
      </p:sp>
      <p:sp>
        <p:nvSpPr>
          <p:cNvPr id="3" name="Text Placeholder 2">
            <a:extLst>
              <a:ext uri="{FF2B5EF4-FFF2-40B4-BE49-F238E27FC236}">
                <a16:creationId xmlns:a16="http://schemas.microsoft.com/office/drawing/2014/main" id="{3B55173A-95D8-456B-9F69-2C74530EE85A}"/>
              </a:ext>
            </a:extLst>
          </p:cNvPr>
          <p:cNvSpPr>
            <a:spLocks noGrp="1"/>
          </p:cNvSpPr>
          <p:nvPr>
            <p:ph type="body" sz="quarter" idx="11"/>
          </p:nvPr>
        </p:nvSpPr>
        <p:spPr>
          <a:xfrm>
            <a:off x="508000" y="1266135"/>
            <a:ext cx="11176000" cy="4325731"/>
          </a:xfrm>
        </p:spPr>
        <p:txBody>
          <a:bodyPr/>
          <a:lstStyle/>
          <a:p>
            <a:pPr marL="457189" indent="-457189">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Describe the update process</a:t>
            </a:r>
          </a:p>
          <a:p>
            <a:pPr marL="457189" indent="-457189">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Explain the new Guideline</a:t>
            </a:r>
          </a:p>
          <a:p>
            <a:pPr marL="457189" indent="-457189">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Discuss the changes from the 2011 Guideline</a:t>
            </a:r>
          </a:p>
          <a:p>
            <a:pPr marL="457189" indent="-457189">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Review local &amp; regional use of the Guideline</a:t>
            </a:r>
          </a:p>
          <a:p>
            <a:endParaRPr lang="en-US" dirty="0"/>
          </a:p>
        </p:txBody>
      </p:sp>
    </p:spTree>
    <p:extLst>
      <p:ext uri="{BB962C8B-B14F-4D97-AF65-F5344CB8AC3E}">
        <p14:creationId xmlns:p14="http://schemas.microsoft.com/office/powerpoint/2010/main" val="901889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Male fell off ladder.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Middle aged male lying supine on concrete driveway, ladder lying next to him near 2 story roof.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commands. States up working on roof eaves and ladder gave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Destination?</a:t>
            </a:r>
          </a:p>
        </p:txBody>
      </p:sp>
      <p:pic>
        <p:nvPicPr>
          <p:cNvPr id="6" name="Picture 5" descr="A picture containing building, outdoor, jumping, stair&#10;&#10;Description automatically generated">
            <a:extLst>
              <a:ext uri="{FF2B5EF4-FFF2-40B4-BE49-F238E27FC236}">
                <a16:creationId xmlns:a16="http://schemas.microsoft.com/office/drawing/2014/main" id="{004586D3-E6CE-47DF-8121-97E7EF1A1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9451" y="2824993"/>
            <a:ext cx="1460284" cy="2194552"/>
          </a:xfrm>
          <a:prstGeom prst="rect">
            <a:avLst/>
          </a:prstGeom>
        </p:spPr>
      </p:pic>
      <p:sp>
        <p:nvSpPr>
          <p:cNvPr id="2" name="Text Placeholder 1">
            <a:extLst>
              <a:ext uri="{FF2B5EF4-FFF2-40B4-BE49-F238E27FC236}">
                <a16:creationId xmlns:a16="http://schemas.microsoft.com/office/drawing/2014/main" id="{52396860-4BD4-4312-ACDE-4B99E1742B7C}"/>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5" name="TextBox 4">
            <a:extLst>
              <a:ext uri="{FF2B5EF4-FFF2-40B4-BE49-F238E27FC236}">
                <a16:creationId xmlns:a16="http://schemas.microsoft.com/office/drawing/2014/main" id="{24D16B3B-B39D-4BCF-9139-C12601A74004}"/>
              </a:ext>
            </a:extLst>
          </p:cNvPr>
          <p:cNvSpPr txBox="1"/>
          <p:nvPr/>
        </p:nvSpPr>
        <p:spPr>
          <a:xfrm>
            <a:off x="10609451" y="4850268"/>
            <a:ext cx="1441420"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Getty Images. Used with permission</a:t>
            </a:r>
          </a:p>
        </p:txBody>
      </p:sp>
    </p:spTree>
    <p:extLst>
      <p:ext uri="{BB962C8B-B14F-4D97-AF65-F5344CB8AC3E}">
        <p14:creationId xmlns:p14="http://schemas.microsoft.com/office/powerpoint/2010/main" val="1240293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Rural transport ambulance. Level II trauma center </a:t>
            </a:r>
            <a:r>
              <a:rPr lang="en-US" dirty="0">
                <a:solidFill>
                  <a:prstClr val="black"/>
                </a:solidFill>
                <a:latin typeface="Arial" panose="020B0604020202020204" pitchFamily="34" charset="0"/>
                <a:cs typeface="Arial" panose="020B0604020202020204" pitchFamily="34" charset="0"/>
              </a:rPr>
              <a:t>30-40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Level III trauma center 20 min transport, community hospital </a:t>
            </a:r>
            <a:r>
              <a:rPr lang="en-US" dirty="0">
                <a:solidFill>
                  <a:prstClr val="black"/>
                </a:solidFill>
                <a:latin typeface="Arial" panose="020B0604020202020204" pitchFamily="34" charset="0"/>
                <a:cs typeface="Arial" panose="020B0604020202020204" pitchFamily="34" charset="0"/>
              </a:rPr>
              <a:t>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min transport. Air transport on scene 20 min from request.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Male fell off ladder.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Middle aged male lying supine on concrete driveway, ladder lying next to him near 2 story roof.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Answers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Regular radial pulse, warm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Following commands. States up working on roof eaves and ladder gave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Survey: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Hematoma to occiput. Cannot move lower extremities, states they are numb. Full strength in upper extremities. No obvious lower extremity deformities.</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vital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BP 152/110    HR 70      RR 22      SpO2 98% RA    GCS M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HTN, CAD, CABGx2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to Your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9D6815C5-E5CE-4CA2-8C64-70CEA75962F2}"/>
              </a:ext>
            </a:extLst>
          </p:cNvPr>
          <p:cNvGrpSpPr/>
          <p:nvPr/>
        </p:nvGrpSpPr>
        <p:grpSpPr>
          <a:xfrm>
            <a:off x="4929427" y="3437946"/>
            <a:ext cx="5715715" cy="787345"/>
            <a:chOff x="6337739" y="5736124"/>
            <a:chExt cx="5715715" cy="787345"/>
          </a:xfrm>
        </p:grpSpPr>
        <p:pic>
          <p:nvPicPr>
            <p:cNvPr id="6" name="Picture 5">
              <a:extLst>
                <a:ext uri="{FF2B5EF4-FFF2-40B4-BE49-F238E27FC236}">
                  <a16:creationId xmlns:a16="http://schemas.microsoft.com/office/drawing/2014/main" id="{A5981B8E-51FE-48F4-ADBD-D6874B611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032" y="5736124"/>
              <a:ext cx="1385127" cy="405799"/>
            </a:xfrm>
            <a:prstGeom prst="rect">
              <a:avLst/>
            </a:prstGeom>
          </p:spPr>
        </p:pic>
        <p:pic>
          <p:nvPicPr>
            <p:cNvPr id="7" name="Picture 6">
              <a:extLst>
                <a:ext uri="{FF2B5EF4-FFF2-40B4-BE49-F238E27FC236}">
                  <a16:creationId xmlns:a16="http://schemas.microsoft.com/office/drawing/2014/main" id="{F8762EAA-B49F-4819-A1E6-EA82B840E8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7739" y="6141923"/>
              <a:ext cx="5715715" cy="381546"/>
            </a:xfrm>
            <a:prstGeom prst="rect">
              <a:avLst/>
            </a:prstGeom>
          </p:spPr>
        </p:pic>
      </p:grpSp>
      <p:grpSp>
        <p:nvGrpSpPr>
          <p:cNvPr id="10" name="Group 9">
            <a:extLst>
              <a:ext uri="{FF2B5EF4-FFF2-40B4-BE49-F238E27FC236}">
                <a16:creationId xmlns:a16="http://schemas.microsoft.com/office/drawing/2014/main" id="{8B09EA9F-7DCD-4A2C-A746-FB8ADBF37066}"/>
              </a:ext>
            </a:extLst>
          </p:cNvPr>
          <p:cNvGrpSpPr/>
          <p:nvPr/>
        </p:nvGrpSpPr>
        <p:grpSpPr>
          <a:xfrm>
            <a:off x="3103315" y="2895098"/>
            <a:ext cx="3801654" cy="819819"/>
            <a:chOff x="368968" y="5703650"/>
            <a:chExt cx="3801654" cy="819819"/>
          </a:xfrm>
        </p:grpSpPr>
        <p:pic>
          <p:nvPicPr>
            <p:cNvPr id="5" name="Picture 4">
              <a:extLst>
                <a:ext uri="{FF2B5EF4-FFF2-40B4-BE49-F238E27FC236}">
                  <a16:creationId xmlns:a16="http://schemas.microsoft.com/office/drawing/2014/main" id="{4423C9D7-CA9E-4240-A1FA-DB9165668B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2448" y="5703650"/>
              <a:ext cx="1774693" cy="422031"/>
            </a:xfrm>
            <a:prstGeom prst="rect">
              <a:avLst/>
            </a:prstGeom>
          </p:spPr>
        </p:pic>
        <p:pic>
          <p:nvPicPr>
            <p:cNvPr id="9" name="Picture 8">
              <a:extLst>
                <a:ext uri="{FF2B5EF4-FFF2-40B4-BE49-F238E27FC236}">
                  <a16:creationId xmlns:a16="http://schemas.microsoft.com/office/drawing/2014/main" id="{3BC1A133-24DB-4B66-9BD7-E3C07A1E0C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8968" y="6186225"/>
              <a:ext cx="3801654" cy="337244"/>
            </a:xfrm>
            <a:prstGeom prst="rect">
              <a:avLst/>
            </a:prstGeom>
          </p:spPr>
        </p:pic>
      </p:grpSp>
      <p:pic>
        <p:nvPicPr>
          <p:cNvPr id="12" name="Picture 11" descr="A picture containing building, outdoor, jumping, stair&#10;&#10;Description automatically generated">
            <a:extLst>
              <a:ext uri="{FF2B5EF4-FFF2-40B4-BE49-F238E27FC236}">
                <a16:creationId xmlns:a16="http://schemas.microsoft.com/office/drawing/2014/main" id="{D578B368-2F25-4891-9810-0CF2B27D59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09451" y="2824993"/>
            <a:ext cx="1460284" cy="2194552"/>
          </a:xfrm>
          <a:prstGeom prst="rect">
            <a:avLst/>
          </a:prstGeom>
        </p:spPr>
      </p:pic>
      <p:sp>
        <p:nvSpPr>
          <p:cNvPr id="2" name="Text Placeholder 1">
            <a:extLst>
              <a:ext uri="{FF2B5EF4-FFF2-40B4-BE49-F238E27FC236}">
                <a16:creationId xmlns:a16="http://schemas.microsoft.com/office/drawing/2014/main" id="{99F259FA-F3CF-4754-B191-F5B4B59DA232}"/>
              </a:ext>
            </a:extLst>
          </p:cNvPr>
          <p:cNvSpPr>
            <a:spLocks noGrp="1"/>
          </p:cNvSpPr>
          <p:nvPr>
            <p:ph type="body" sz="quarter" idx="10"/>
          </p:nvPr>
        </p:nvSpPr>
        <p:spPr/>
        <p:txBody>
          <a:bodyPr/>
          <a:lstStyle/>
          <a:p>
            <a:r>
              <a:rPr lang="en-US" dirty="0">
                <a:solidFill>
                  <a:srgbClr val="2C3791"/>
                </a:solidFill>
              </a:rPr>
              <a:t>Case 6</a:t>
            </a:r>
          </a:p>
        </p:txBody>
      </p:sp>
      <p:sp>
        <p:nvSpPr>
          <p:cNvPr id="13" name="TextBox 12">
            <a:extLst>
              <a:ext uri="{FF2B5EF4-FFF2-40B4-BE49-F238E27FC236}">
                <a16:creationId xmlns:a16="http://schemas.microsoft.com/office/drawing/2014/main" id="{6A95F798-DD57-4450-A380-33C29ADA9860}"/>
              </a:ext>
            </a:extLst>
          </p:cNvPr>
          <p:cNvSpPr txBox="1"/>
          <p:nvPr/>
        </p:nvSpPr>
        <p:spPr>
          <a:xfrm>
            <a:off x="10609451" y="4850268"/>
            <a:ext cx="1441420"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Getty Images. Used with permission</a:t>
            </a:r>
          </a:p>
        </p:txBody>
      </p:sp>
    </p:spTree>
    <p:extLst>
      <p:ext uri="{BB962C8B-B14F-4D97-AF65-F5344CB8AC3E}">
        <p14:creationId xmlns:p14="http://schemas.microsoft.com/office/powerpoint/2010/main" val="666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411480" y="832104"/>
            <a:ext cx="11413958"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have seen how resource availability can impact triage, patient destination, and transport mode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important to understand the local EMS and trauma system resources where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Trauma centers of each level and transport time/distance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non-trauma center hospitals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Air medical services and time to request &amp; arrive on scene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ambulance coverage &amp; need for mutual aid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Geographic constraints or other unique resources and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794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8458D0-F5FE-4F23-8870-FE3F8D6D507B}"/>
              </a:ext>
            </a:extLst>
          </p:cNvPr>
          <p:cNvSpPr>
            <a:spLocks noGrp="1"/>
          </p:cNvSpPr>
          <p:nvPr>
            <p:ph type="title" idx="4294967295"/>
          </p:nvPr>
        </p:nvSpPr>
        <p:spPr>
          <a:xfrm>
            <a:off x="406400" y="685800"/>
            <a:ext cx="11379200" cy="5080000"/>
          </a:xfrm>
          <a:prstGeom prst="rect">
            <a:avLst/>
          </a:prstGeom>
        </p:spPr>
        <p:txBody>
          <a:bodyPr anchor="ctr"/>
          <a:lstStyle/>
          <a:p>
            <a:r>
              <a:rPr lang="en-US" sz="6400" b="1" dirty="0">
                <a:solidFill>
                  <a:srgbClr val="2C3791"/>
                </a:solidFill>
                <a:latin typeface="Arial" panose="020B0604020202020204" pitchFamily="34" charset="0"/>
                <a:cs typeface="Arial" panose="020B0604020202020204" pitchFamily="34" charset="0"/>
              </a:rPr>
              <a:t>Remember</a:t>
            </a:r>
            <a:br>
              <a:rPr lang="en-US" b="1" dirty="0">
                <a:solidFill>
                  <a:srgbClr val="2C3791"/>
                </a:solidFill>
                <a:latin typeface="Arial" panose="020B0604020202020204" pitchFamily="34" charset="0"/>
                <a:cs typeface="Arial" panose="020B0604020202020204" pitchFamily="34" charset="0"/>
              </a:rPr>
            </a:br>
            <a:br>
              <a:rPr lang="en-US" dirty="0">
                <a:solidFill>
                  <a:srgbClr val="2C3791"/>
                </a:solidFill>
                <a:latin typeface="Arial" panose="020B0604020202020204" pitchFamily="34" charset="0"/>
                <a:cs typeface="Arial" panose="020B0604020202020204" pitchFamily="34" charset="0"/>
              </a:rPr>
            </a:br>
            <a:r>
              <a:rPr lang="en-US" dirty="0">
                <a:solidFill>
                  <a:srgbClr val="2C3791"/>
                </a:solidFill>
                <a:latin typeface="Arial" panose="020B0604020202020204" pitchFamily="34" charset="0"/>
                <a:cs typeface="Arial" panose="020B0604020202020204" pitchFamily="34" charset="0"/>
              </a:rPr>
              <a:t>Follow your local protocol &amp;</a:t>
            </a:r>
            <a:br>
              <a:rPr lang="en-US" dirty="0">
                <a:solidFill>
                  <a:srgbClr val="2C3791"/>
                </a:solidFill>
                <a:latin typeface="Arial" panose="020B0604020202020204" pitchFamily="34" charset="0"/>
                <a:cs typeface="Arial" panose="020B0604020202020204" pitchFamily="34" charset="0"/>
              </a:rPr>
            </a:br>
            <a:r>
              <a:rPr lang="en-US" dirty="0">
                <a:solidFill>
                  <a:srgbClr val="2C3791"/>
                </a:solidFill>
                <a:latin typeface="Arial" panose="020B0604020202020204" pitchFamily="34" charset="0"/>
                <a:cs typeface="Arial" panose="020B0604020202020204" pitchFamily="34" charset="0"/>
              </a:rPr>
              <a:t> medical director guidance</a:t>
            </a:r>
            <a:br>
              <a:rPr lang="en-US" dirty="0">
                <a:solidFill>
                  <a:srgbClr val="2C3791"/>
                </a:solidFill>
                <a:latin typeface="Arial" panose="020B0604020202020204" pitchFamily="34" charset="0"/>
                <a:cs typeface="Arial" panose="020B0604020202020204" pitchFamily="34" charset="0"/>
              </a:rPr>
            </a:br>
            <a:endParaRPr lang="en-US" dirty="0">
              <a:solidFill>
                <a:srgbClr val="2C37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32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232B17-C31A-4CCE-9A38-1B3DF2BACB96}"/>
              </a:ext>
            </a:extLst>
          </p:cNvPr>
          <p:cNvSpPr>
            <a:spLocks noGrp="1"/>
          </p:cNvSpPr>
          <p:nvPr>
            <p:ph type="body" sz="quarter" idx="11"/>
          </p:nvPr>
        </p:nvSpPr>
        <p:spPr>
          <a:xfrm>
            <a:off x="508000" y="1397000"/>
            <a:ext cx="11176000" cy="4267200"/>
          </a:xfrm>
        </p:spPr>
        <p:txBody>
          <a:bodyPr/>
          <a:lstStyle/>
          <a:p>
            <a:pPr marL="609585" indent="-609585">
              <a:spcBef>
                <a:spcPts val="768"/>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Achieve optimal patient outcomes through transport to most appropriate destination within the trauma system</a:t>
            </a:r>
          </a:p>
          <a:p>
            <a:pPr marL="609585" indent="-609585">
              <a:spcBef>
                <a:spcPts val="768"/>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Right Patient, Right Place, Right Time</a:t>
            </a:r>
          </a:p>
          <a:p>
            <a:pPr marL="609585" indent="-609585">
              <a:spcBef>
                <a:spcPts val="768"/>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Minimize variation in destination decisions</a:t>
            </a:r>
          </a:p>
          <a:p>
            <a:pPr>
              <a:lnSpc>
                <a:spcPct val="150000"/>
              </a:lnSpc>
            </a:pPr>
            <a:endParaRPr lang="en-US" sz="3733" dirty="0">
              <a:solidFill>
                <a:srgbClr val="002060"/>
              </a:solidFill>
              <a:latin typeface="Arial" panose="020B0604020202020204" pitchFamily="34" charset="0"/>
              <a:cs typeface="Arial" panose="020B0604020202020204" pitchFamily="34" charset="0"/>
            </a:endParaRPr>
          </a:p>
          <a:p>
            <a:endParaRPr lang="en-US" dirty="0"/>
          </a:p>
        </p:txBody>
      </p:sp>
      <p:sp>
        <p:nvSpPr>
          <p:cNvPr id="5" name="Content Placeholder 3">
            <a:extLst>
              <a:ext uri="{FF2B5EF4-FFF2-40B4-BE49-F238E27FC236}">
                <a16:creationId xmlns:a16="http://schemas.microsoft.com/office/drawing/2014/main" id="{AB05C80B-5F8C-41B6-AF0F-E1A803EF0B29}"/>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Why a guideline?</a:t>
            </a:r>
          </a:p>
        </p:txBody>
      </p:sp>
    </p:spTree>
    <p:extLst>
      <p:ext uri="{BB962C8B-B14F-4D97-AF65-F5344CB8AC3E}">
        <p14:creationId xmlns:p14="http://schemas.microsoft.com/office/powerpoint/2010/main" val="29301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232B17-C31A-4CCE-9A38-1B3DF2BACB96}"/>
              </a:ext>
            </a:extLst>
          </p:cNvPr>
          <p:cNvSpPr>
            <a:spLocks noGrp="1"/>
          </p:cNvSpPr>
          <p:nvPr>
            <p:ph type="body" sz="quarter" idx="11"/>
          </p:nvPr>
        </p:nvSpPr>
        <p:spPr>
          <a:xfrm>
            <a:off x="508000" y="1295400"/>
            <a:ext cx="11176000" cy="4267200"/>
          </a:xfrm>
        </p:spPr>
        <p:txBody>
          <a:bodyPr/>
          <a:lstStyle/>
          <a:p>
            <a:pPr marL="609585" indent="-609585">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New research and evidence since 2011 Guideline  </a:t>
            </a:r>
          </a:p>
          <a:p>
            <a:pPr marL="609585" indent="-609585">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Reduce time and variation in making destination decisions</a:t>
            </a:r>
          </a:p>
          <a:p>
            <a:pPr marL="609585" indent="-609585">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Opportunity to reduce under- &amp; over-triage </a:t>
            </a:r>
          </a:p>
          <a:p>
            <a:endParaRPr lang="en-US" dirty="0"/>
          </a:p>
        </p:txBody>
      </p:sp>
      <p:sp>
        <p:nvSpPr>
          <p:cNvPr id="5" name="Content Placeholder 3">
            <a:extLst>
              <a:ext uri="{FF2B5EF4-FFF2-40B4-BE49-F238E27FC236}">
                <a16:creationId xmlns:a16="http://schemas.microsoft.com/office/drawing/2014/main" id="{72CA4966-1508-4EC2-963A-DFD7AF6A4924}"/>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Why an update?</a:t>
            </a:r>
          </a:p>
        </p:txBody>
      </p:sp>
    </p:spTree>
    <p:extLst>
      <p:ext uri="{BB962C8B-B14F-4D97-AF65-F5344CB8AC3E}">
        <p14:creationId xmlns:p14="http://schemas.microsoft.com/office/powerpoint/2010/main" val="35883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232B17-C31A-4CCE-9A38-1B3DF2BACB96}"/>
              </a:ext>
            </a:extLst>
          </p:cNvPr>
          <p:cNvSpPr>
            <a:spLocks noGrp="1"/>
          </p:cNvSpPr>
          <p:nvPr>
            <p:ph type="body" sz="quarter" idx="11"/>
          </p:nvPr>
        </p:nvSpPr>
        <p:spPr>
          <a:xfrm>
            <a:off x="508000" y="1193800"/>
            <a:ext cx="11176000" cy="4470400"/>
          </a:xfrm>
        </p:spPr>
        <p:txBody>
          <a:bodyPr/>
          <a:lstStyle/>
          <a:p>
            <a:pPr marL="609585" indent="-609585">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Inclusion of EMS input</a:t>
            </a:r>
          </a:p>
          <a:p>
            <a:pPr marL="1066773" lvl="1" indent="-457189">
              <a:spcBef>
                <a:spcPts val="800"/>
              </a:spcBef>
              <a:buFont typeface="Arial" panose="020B0604020202020204" pitchFamily="34" charset="0"/>
              <a:buChar char="•"/>
            </a:pPr>
            <a:r>
              <a:rPr lang="en-US" sz="2667" dirty="0">
                <a:latin typeface="Arial" panose="020B0604020202020204" pitchFamily="34" charset="0"/>
                <a:cs typeface="Arial" panose="020B0604020202020204" pitchFamily="34" charset="0"/>
              </a:rPr>
              <a:t>Survey distributed to 29 national organizations representing EMS and trauma</a:t>
            </a:r>
          </a:p>
          <a:p>
            <a:pPr marL="1066773" lvl="1" indent="-457189">
              <a:spcBef>
                <a:spcPts val="800"/>
              </a:spcBef>
              <a:buFont typeface="Arial" panose="020B0604020202020204" pitchFamily="34" charset="0"/>
              <a:buChar char="•"/>
            </a:pPr>
            <a:r>
              <a:rPr lang="en-US" sz="2667" dirty="0">
                <a:latin typeface="Arial" panose="020B0604020202020204" pitchFamily="34" charset="0"/>
                <a:cs typeface="Arial" panose="020B0604020202020204" pitchFamily="34" charset="0"/>
              </a:rPr>
              <a:t>3,958 Responses </a:t>
            </a:r>
          </a:p>
          <a:p>
            <a:pPr marL="609585" indent="-609585">
              <a:spcBef>
                <a:spcPts val="800"/>
              </a:spcBef>
              <a:buFont typeface="Arial" panose="020B0604020202020204" pitchFamily="34" charset="0"/>
              <a:buChar char="•"/>
            </a:pPr>
            <a:r>
              <a:rPr lang="en-US" sz="3733" dirty="0">
                <a:latin typeface="Arial" panose="020B0604020202020204" pitchFamily="34" charset="0"/>
                <a:cs typeface="Arial" panose="020B0604020202020204" pitchFamily="34" charset="0"/>
              </a:rPr>
              <a:t>Interdisciplinary national Expert Panel</a:t>
            </a:r>
          </a:p>
          <a:p>
            <a:pPr marL="609585" indent="-609585">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Systematic reviews of EMS field triage and other relevant published literature</a:t>
            </a:r>
          </a:p>
          <a:p>
            <a:pPr marL="609585" indent="-609585">
              <a:spcBef>
                <a:spcPts val="800"/>
              </a:spcBef>
              <a:buFont typeface="Arial" panose="020B0604020202020204" pitchFamily="34" charset="0"/>
              <a:buChar char="•"/>
            </a:pPr>
            <a:r>
              <a:rPr lang="en-US" sz="3733" dirty="0">
                <a:solidFill>
                  <a:schemeClr val="tx1"/>
                </a:solidFill>
                <a:latin typeface="Arial" panose="020B0604020202020204" pitchFamily="34" charset="0"/>
                <a:cs typeface="Arial" panose="020B0604020202020204" pitchFamily="34" charset="0"/>
              </a:rPr>
              <a:t>Rigorous process for adding or removing criteria</a:t>
            </a:r>
          </a:p>
        </p:txBody>
      </p:sp>
      <p:sp>
        <p:nvSpPr>
          <p:cNvPr id="5" name="Content Placeholder 3">
            <a:extLst>
              <a:ext uri="{FF2B5EF4-FFF2-40B4-BE49-F238E27FC236}">
                <a16:creationId xmlns:a16="http://schemas.microsoft.com/office/drawing/2014/main" id="{B2CD9395-601A-4F82-BEDD-4DEA760247B0}"/>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Update Process</a:t>
            </a:r>
          </a:p>
        </p:txBody>
      </p:sp>
    </p:spTree>
    <p:extLst>
      <p:ext uri="{BB962C8B-B14F-4D97-AF65-F5344CB8AC3E}">
        <p14:creationId xmlns:p14="http://schemas.microsoft.com/office/powerpoint/2010/main" val="41151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4E0E4C9E-025E-48B4-BDBF-6CC3ECD59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490" y="817025"/>
            <a:ext cx="4393244" cy="5685376"/>
          </a:xfrm>
          <a:prstGeom prst="rect">
            <a:avLst/>
          </a:prstGeom>
        </p:spPr>
      </p:pic>
      <p:sp>
        <p:nvSpPr>
          <p:cNvPr id="3" name="Content Placeholder 2">
            <a:extLst>
              <a:ext uri="{FF2B5EF4-FFF2-40B4-BE49-F238E27FC236}">
                <a16:creationId xmlns:a16="http://schemas.microsoft.com/office/drawing/2014/main" id="{4BE7BDB2-060B-489F-877F-EAFD482F8CBA}"/>
              </a:ext>
            </a:extLst>
          </p:cNvPr>
          <p:cNvSpPr txBox="1">
            <a:spLocks/>
          </p:cNvSpPr>
          <p:nvPr/>
        </p:nvSpPr>
        <p:spPr>
          <a:xfrm>
            <a:off x="5384801" y="1615998"/>
            <a:ext cx="6565172" cy="408743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09585" indent="-609585" defTabSz="609585">
              <a:spcBef>
                <a:spcPts val="800"/>
              </a:spcBef>
              <a:spcAft>
                <a:spcPts val="800"/>
              </a:spcAft>
              <a:buClrTx/>
              <a:buSzPct val="100000"/>
              <a:buFont typeface="+mj-lt"/>
              <a:buAutoNum type="arabicPeriod"/>
            </a:pPr>
            <a:r>
              <a:rPr lang="en-US" sz="2933" dirty="0">
                <a:solidFill>
                  <a:prstClr val="black"/>
                </a:solidFill>
                <a:latin typeface="Arial" panose="020B0604020202020204" pitchFamily="34" charset="0"/>
                <a:cs typeface="Arial" panose="020B0604020202020204" pitchFamily="34" charset="0"/>
              </a:rPr>
              <a:t>Assess vital signs &amp; level of consciousness</a:t>
            </a:r>
          </a:p>
          <a:p>
            <a:pPr marL="609585" indent="-609585" defTabSz="609585">
              <a:spcBef>
                <a:spcPts val="800"/>
              </a:spcBef>
              <a:spcAft>
                <a:spcPts val="800"/>
              </a:spcAft>
              <a:buClrTx/>
              <a:buSzPct val="100000"/>
              <a:buFont typeface="+mj-lt"/>
              <a:buAutoNum type="arabicPeriod"/>
            </a:pPr>
            <a:r>
              <a:rPr lang="en-US" sz="2933" dirty="0">
                <a:solidFill>
                  <a:prstClr val="black"/>
                </a:solidFill>
                <a:latin typeface="Arial" panose="020B0604020202020204" pitchFamily="34" charset="0"/>
                <a:cs typeface="Arial" panose="020B0604020202020204" pitchFamily="34" charset="0"/>
              </a:rPr>
              <a:t>Assess anatomy of injury</a:t>
            </a:r>
          </a:p>
          <a:p>
            <a:pPr marL="609585" indent="-609585" defTabSz="609585">
              <a:spcBef>
                <a:spcPts val="800"/>
              </a:spcBef>
              <a:spcAft>
                <a:spcPts val="800"/>
              </a:spcAft>
              <a:buClrTx/>
              <a:buSzPct val="100000"/>
              <a:buFont typeface="+mj-lt"/>
              <a:buAutoNum type="arabicPeriod"/>
            </a:pPr>
            <a:r>
              <a:rPr lang="en-US" sz="2933" dirty="0">
                <a:solidFill>
                  <a:prstClr val="black"/>
                </a:solidFill>
                <a:latin typeface="Arial" panose="020B0604020202020204" pitchFamily="34" charset="0"/>
                <a:cs typeface="Arial" panose="020B0604020202020204" pitchFamily="34" charset="0"/>
              </a:rPr>
              <a:t>Assess mechanism of injury &amp; evidence of high energy impact</a:t>
            </a:r>
          </a:p>
          <a:p>
            <a:pPr marL="609585" indent="-609585" defTabSz="609585">
              <a:spcBef>
                <a:spcPts val="800"/>
              </a:spcBef>
              <a:spcAft>
                <a:spcPts val="800"/>
              </a:spcAft>
              <a:buClrTx/>
              <a:buSzPct val="100000"/>
              <a:buFont typeface="+mj-lt"/>
              <a:buAutoNum type="arabicPeriod"/>
            </a:pPr>
            <a:r>
              <a:rPr lang="en-US" sz="2933" dirty="0">
                <a:solidFill>
                  <a:prstClr val="black"/>
                </a:solidFill>
                <a:latin typeface="Arial" panose="020B0604020202020204" pitchFamily="34" charset="0"/>
                <a:cs typeface="Arial" panose="020B0604020202020204" pitchFamily="34" charset="0"/>
              </a:rPr>
              <a:t>Assess special patient or system considerations</a:t>
            </a:r>
          </a:p>
        </p:txBody>
      </p:sp>
      <p:sp>
        <p:nvSpPr>
          <p:cNvPr id="5" name="Content Placeholder 3">
            <a:extLst>
              <a:ext uri="{FF2B5EF4-FFF2-40B4-BE49-F238E27FC236}">
                <a16:creationId xmlns:a16="http://schemas.microsoft.com/office/drawing/2014/main" id="{F2711FFA-5555-45B4-8692-5471E5E0A350}"/>
              </a:ext>
            </a:extLst>
          </p:cNvPr>
          <p:cNvSpPr txBox="1">
            <a:spLocks/>
          </p:cNvSpPr>
          <p:nvPr/>
        </p:nvSpPr>
        <p:spPr>
          <a:xfrm>
            <a:off x="812800" y="1"/>
            <a:ext cx="11379200" cy="807977"/>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r>
              <a:rPr lang="en-US" sz="4267" dirty="0">
                <a:solidFill>
                  <a:srgbClr val="2C3791"/>
                </a:solidFill>
                <a:latin typeface="Arial" panose="020B0604020202020204" pitchFamily="34" charset="0"/>
                <a:cs typeface="Arial" panose="020B0604020202020204" pitchFamily="34" charset="0"/>
              </a:rPr>
              <a:t>2011 Guideline</a:t>
            </a:r>
          </a:p>
        </p:txBody>
      </p:sp>
    </p:spTree>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941</TotalTime>
  <Words>5803</Words>
  <Application>Microsoft Office PowerPoint</Application>
  <PresentationFormat>Widescreen</PresentationFormat>
  <Paragraphs>631</Paragraphs>
  <Slides>42</Slides>
  <Notes>42</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Arial</vt:lpstr>
      <vt:lpstr>Calibri</vt:lpstr>
      <vt:lpstr>Corbel</vt:lpstr>
      <vt:lpstr>Minion Pro SmBd</vt:lpstr>
      <vt:lpstr>Times New Roman</vt:lpstr>
      <vt:lpstr>Wingdings</vt:lpstr>
      <vt:lpstr>Wingdings 2</vt:lpstr>
      <vt:lpstr>Frame</vt:lpstr>
      <vt:lpstr>Dark Option 1</vt:lpstr>
      <vt:lpstr>1_Dark Option 1</vt:lpstr>
      <vt:lpstr>2_Dark Option 1</vt:lpstr>
      <vt:lpstr>Trauma Triage Guidelines Update</vt:lpstr>
      <vt:lpstr>PowerPoint Presentation</vt:lpstr>
      <vt:lpstr>PowerPoint Presentation</vt:lpstr>
      <vt:lpstr>PowerPoint Presentation</vt:lpstr>
      <vt:lpstr>Remember  Follow your local protocol &amp;  medical director guidance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OCA Town Hall 3/28/2023</dc:title>
  <dc:creator>Suzanne Martens</dc:creator>
  <cp:lastModifiedBy>Suzanne Martens</cp:lastModifiedBy>
  <cp:revision>9</cp:revision>
  <cp:lastPrinted>2023-03-28T16:41:36Z</cp:lastPrinted>
  <dcterms:created xsi:type="dcterms:W3CDTF">2023-03-28T00:15:19Z</dcterms:created>
  <dcterms:modified xsi:type="dcterms:W3CDTF">2023-06-21T20:36:42Z</dcterms:modified>
</cp:coreProperties>
</file>